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Lst>
  <p:sldSz cx="24384000" cy="13716000"/>
  <p:notesSz cx="6858000" cy="9144000"/>
  <p:embeddedFontLst>
    <p:embeddedFont>
      <p:font typeface="Calibri" panose="020F0502020204030204" pitchFamily="34" charset="0"/>
      <p:regular r:id="rId15"/>
      <p:bold r:id="rId16"/>
      <p:italic r:id="rId17"/>
      <p:boldItalic r:id="rId18"/>
    </p:embeddedFont>
    <p:embeddedFont>
      <p:font typeface="RR Pioneer 1" panose="020B0503050201040103" pitchFamily="34" charset="0"/>
      <p:regular r:id="rId19"/>
      <p:bold r:id="rId20"/>
      <p:italic r:id="rId21"/>
      <p:boldItalic r:id="rId22"/>
    </p:embeddedFont>
    <p:embeddedFont>
      <p:font typeface="RR Pioneer 2" panose="020B0503050201040103" pitchFamily="34" charset="0"/>
      <p:regular r:id="rId23"/>
      <p:bold r:id="rId24"/>
      <p:italic r:id="rId25"/>
      <p:boldItalic r:id="rId26"/>
    </p:embeddedFont>
    <p:embeddedFont>
      <p:font typeface="RR Pioneer 3" panose="020B0503050201040103"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5" autoAdjust="0"/>
    <p:restoredTop sz="94558" autoAdjust="0"/>
  </p:normalViewPr>
  <p:slideViewPr>
    <p:cSldViewPr>
      <p:cViewPr varScale="1">
        <p:scale>
          <a:sx n="60" d="100"/>
          <a:sy n="60" d="100"/>
        </p:scale>
        <p:origin x="77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is very difficult to explain to a child how to ride a bike, and even a good explanation makes little sense to someone who has never ridden before: you have to get the feel for it. In a reinforcement learning problem, we take the view of an agent that tries to maximize the reward that it is receiving from making decisions. An agent is an abstract entity which can be any kind of object or subject that performs actions. Just like in the bike-riding example, the reinforcement algorithm has only two sources of feedback to learn from: penalty (pain of falling) and reward (thrill of riding for a few meters). This is reinforcement learning in a nutshell.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TSP is simple, we can compute every possible (state -&gt; action)</a:t>
            </a:r>
          </a:p>
          <a:p>
            <a:r>
              <a:rPr lang="en-US"/>
              <a:t>what if simulate the real world (too complicated)</a:t>
            </a:r>
          </a:p>
          <a:p>
            <a:endParaRPr lang="en-US"/>
          </a:p>
          <a:p>
            <a:r>
              <a:rPr lang="en-US"/>
              <a:t>NN:</a:t>
            </a:r>
          </a:p>
          <a:p>
            <a:r>
              <a:rPr lang="en-US"/>
              <a:t>infinite approximation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How much time job n should be processed on different machines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6.jpeg"/><Relationship Id="rId3" Type="http://schemas.microsoft.com/office/2007/relationships/media" Target="../media/media11.mp4"/><Relationship Id="rId7" Type="http://schemas.openxmlformats.org/officeDocument/2006/relationships/image" Target="../media/image35.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34.png"/><Relationship Id="rId5" Type="http://schemas.openxmlformats.org/officeDocument/2006/relationships/slideLayout" Target="../slideLayouts/slideLayout7.xml"/><Relationship Id="rId4" Type="http://schemas.openxmlformats.org/officeDocument/2006/relationships/video" Target="../media/media11.mp4"/><Relationship Id="rId9" Type="http://schemas.openxmlformats.org/officeDocument/2006/relationships/image" Target="../media/image3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https://nervanasystems.github.io/coach/_images/design.png"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microsoft.com/office/2007/relationships/media" Target="../media/media8.mp4"/><Relationship Id="rId18" Type="http://schemas.openxmlformats.org/officeDocument/2006/relationships/image" Target="../media/image8.jpeg"/><Relationship Id="rId26" Type="http://schemas.openxmlformats.org/officeDocument/2006/relationships/image" Target="../media/image16.png"/><Relationship Id="rId3" Type="http://schemas.microsoft.com/office/2007/relationships/media" Target="../media/media3.mp4"/><Relationship Id="rId21" Type="http://schemas.openxmlformats.org/officeDocument/2006/relationships/image" Target="../media/image11.jpeg"/><Relationship Id="rId34" Type="http://schemas.openxmlformats.org/officeDocument/2006/relationships/image" Target="../media/image24.png"/><Relationship Id="rId7" Type="http://schemas.microsoft.com/office/2007/relationships/media" Target="../media/media5.mp4"/><Relationship Id="rId12" Type="http://schemas.openxmlformats.org/officeDocument/2006/relationships/video" Target="../media/media7.mp4"/><Relationship Id="rId17" Type="http://schemas.openxmlformats.org/officeDocument/2006/relationships/slideLayout" Target="../slideLayouts/slideLayout7.xml"/><Relationship Id="rId25" Type="http://schemas.openxmlformats.org/officeDocument/2006/relationships/image" Target="../media/image15.png"/><Relationship Id="rId33" Type="http://schemas.openxmlformats.org/officeDocument/2006/relationships/image" Target="../media/image23.png"/><Relationship Id="rId2" Type="http://schemas.openxmlformats.org/officeDocument/2006/relationships/video" Target="../media/media2.mp4"/><Relationship Id="rId16" Type="http://schemas.openxmlformats.org/officeDocument/2006/relationships/video" Target="../media/media9.mp4"/><Relationship Id="rId20" Type="http://schemas.openxmlformats.org/officeDocument/2006/relationships/image" Target="../media/image10.png"/><Relationship Id="rId29" Type="http://schemas.openxmlformats.org/officeDocument/2006/relationships/image" Target="../media/image19.jpeg"/><Relationship Id="rId1" Type="http://schemas.microsoft.com/office/2007/relationships/media" Target="../media/media2.mp4"/><Relationship Id="rId6" Type="http://schemas.openxmlformats.org/officeDocument/2006/relationships/video" Target="../media/media4.mp4"/><Relationship Id="rId11" Type="http://schemas.microsoft.com/office/2007/relationships/media" Target="../media/media7.mp4"/><Relationship Id="rId24" Type="http://schemas.openxmlformats.org/officeDocument/2006/relationships/image" Target="../media/image14.png"/><Relationship Id="rId32" Type="http://schemas.openxmlformats.org/officeDocument/2006/relationships/image" Target="../media/image22.png"/><Relationship Id="rId5" Type="http://schemas.microsoft.com/office/2007/relationships/media" Target="../media/media4.mp4"/><Relationship Id="rId15" Type="http://schemas.microsoft.com/office/2007/relationships/media" Target="../media/media9.mp4"/><Relationship Id="rId23" Type="http://schemas.openxmlformats.org/officeDocument/2006/relationships/image" Target="../media/image13.jpeg"/><Relationship Id="rId28" Type="http://schemas.openxmlformats.org/officeDocument/2006/relationships/image" Target="../media/image18.jpeg"/><Relationship Id="rId10" Type="http://schemas.openxmlformats.org/officeDocument/2006/relationships/video" Target="../media/media6.mp4"/><Relationship Id="rId19" Type="http://schemas.openxmlformats.org/officeDocument/2006/relationships/image" Target="../media/image9.jpeg"/><Relationship Id="rId31" Type="http://schemas.openxmlformats.org/officeDocument/2006/relationships/image" Target="../media/image21.png"/><Relationship Id="rId4" Type="http://schemas.openxmlformats.org/officeDocument/2006/relationships/video" Target="../media/media3.mp4"/><Relationship Id="rId9" Type="http://schemas.microsoft.com/office/2007/relationships/media" Target="../media/media6.mp4"/><Relationship Id="rId14" Type="http://schemas.openxmlformats.org/officeDocument/2006/relationships/video" Target="../media/media8.mp4"/><Relationship Id="rId22" Type="http://schemas.openxmlformats.org/officeDocument/2006/relationships/image" Target="../media/image12.jpeg"/><Relationship Id="rId27" Type="http://schemas.openxmlformats.org/officeDocument/2006/relationships/image" Target="../media/image17.png"/><Relationship Id="rId30" Type="http://schemas.openxmlformats.org/officeDocument/2006/relationships/image" Target="../media/image20.jpeg"/><Relationship Id="rId35" Type="http://schemas.openxmlformats.org/officeDocument/2006/relationships/image" Target="../media/image25.svg"/><Relationship Id="rId8" Type="http://schemas.openxmlformats.org/officeDocument/2006/relationships/video" Target="../media/media5.mp4"/></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F8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975" r="18024"/>
          <a:stretch>
            <a:fillRect/>
          </a:stretch>
        </p:blipFill>
        <p:spPr>
          <a:xfrm>
            <a:off x="12227344" y="0"/>
            <a:ext cx="12192000" cy="13716000"/>
          </a:xfrm>
          <a:prstGeom prst="rect">
            <a:avLst/>
          </a:prstGeom>
        </p:spPr>
      </p:pic>
      <p:grpSp>
        <p:nvGrpSpPr>
          <p:cNvPr id="5" name="Group 5"/>
          <p:cNvGrpSpPr>
            <a:grpSpLocks noChangeAspect="1"/>
          </p:cNvGrpSpPr>
          <p:nvPr/>
        </p:nvGrpSpPr>
        <p:grpSpPr>
          <a:xfrm>
            <a:off x="12193815" y="6107684"/>
            <a:ext cx="3048000" cy="3029598"/>
            <a:chOff x="0" y="0"/>
            <a:chExt cx="6096000" cy="6059195"/>
          </a:xfrm>
        </p:grpSpPr>
        <p:sp>
          <p:nvSpPr>
            <p:cNvPr id="6" name="Freeform 6"/>
            <p:cNvSpPr/>
            <p:nvPr/>
          </p:nvSpPr>
          <p:spPr>
            <a:xfrm>
              <a:off x="0" y="0"/>
              <a:ext cx="6096000" cy="6059170"/>
            </a:xfrm>
            <a:custGeom>
              <a:avLst/>
              <a:gdLst/>
              <a:ahLst/>
              <a:cxnLst/>
              <a:rect l="l" t="t" r="r" b="b"/>
              <a:pathLst>
                <a:path w="6096000" h="6059170">
                  <a:moveTo>
                    <a:pt x="6096000" y="6059170"/>
                  </a:moveTo>
                  <a:lnTo>
                    <a:pt x="0" y="6059170"/>
                  </a:lnTo>
                  <a:lnTo>
                    <a:pt x="0" y="0"/>
                  </a:lnTo>
                  <a:lnTo>
                    <a:pt x="6096000" y="0"/>
                  </a:lnTo>
                  <a:close/>
                </a:path>
              </a:pathLst>
            </a:custGeom>
            <a:solidFill>
              <a:srgbClr val="743A89">
                <a:alpha val="49804"/>
              </a:srgbClr>
            </a:solidFill>
          </p:spPr>
        </p:sp>
      </p:grpSp>
      <p:grpSp>
        <p:nvGrpSpPr>
          <p:cNvPr id="7" name="Group 7"/>
          <p:cNvGrpSpPr>
            <a:grpSpLocks noChangeAspect="1"/>
          </p:cNvGrpSpPr>
          <p:nvPr/>
        </p:nvGrpSpPr>
        <p:grpSpPr>
          <a:xfrm>
            <a:off x="12193815" y="9137282"/>
            <a:ext cx="3048000" cy="3041739"/>
            <a:chOff x="0" y="0"/>
            <a:chExt cx="6096000" cy="6083478"/>
          </a:xfrm>
        </p:grpSpPr>
        <p:sp>
          <p:nvSpPr>
            <p:cNvPr id="8" name="Freeform 8"/>
            <p:cNvSpPr/>
            <p:nvPr/>
          </p:nvSpPr>
          <p:spPr>
            <a:xfrm>
              <a:off x="0" y="0"/>
              <a:ext cx="6095873" cy="6083427"/>
            </a:xfrm>
            <a:custGeom>
              <a:avLst/>
              <a:gdLst/>
              <a:ahLst/>
              <a:cxnLst/>
              <a:rect l="l" t="t" r="r" b="b"/>
              <a:pathLst>
                <a:path w="6095873" h="6083427">
                  <a:moveTo>
                    <a:pt x="0" y="0"/>
                  </a:moveTo>
                  <a:lnTo>
                    <a:pt x="0" y="6083427"/>
                  </a:lnTo>
                  <a:lnTo>
                    <a:pt x="6095873" y="6083427"/>
                  </a:lnTo>
                  <a:lnTo>
                    <a:pt x="6095873" y="0"/>
                  </a:lnTo>
                  <a:close/>
                </a:path>
              </a:pathLst>
            </a:custGeom>
            <a:solidFill>
              <a:srgbClr val="4F3054">
                <a:alpha val="91765"/>
              </a:srgbClr>
            </a:solidFill>
          </p:spPr>
        </p:sp>
      </p:grpSp>
      <p:sp>
        <p:nvSpPr>
          <p:cNvPr id="10" name="TextBox 10"/>
          <p:cNvSpPr txBox="1"/>
          <p:nvPr/>
        </p:nvSpPr>
        <p:spPr>
          <a:xfrm>
            <a:off x="437034" y="6196047"/>
            <a:ext cx="11754966" cy="2949575"/>
          </a:xfrm>
          <a:prstGeom prst="rect">
            <a:avLst/>
          </a:prstGeom>
        </p:spPr>
        <p:txBody>
          <a:bodyPr lIns="0" tIns="0" rIns="0" bIns="0" rtlCol="0" anchor="t">
            <a:spAutoFit/>
          </a:bodyPr>
          <a:lstStyle/>
          <a:p>
            <a:pPr algn="l">
              <a:lnSpc>
                <a:spcPts val="11200"/>
              </a:lnSpc>
            </a:pPr>
            <a:r>
              <a:rPr lang="en-US" sz="8000">
                <a:solidFill>
                  <a:srgbClr val="FFFFFF"/>
                </a:solidFill>
                <a:latin typeface="RR Pioneer 2"/>
              </a:rPr>
              <a:t>Reinforcement Learning and its Applications</a:t>
            </a:r>
          </a:p>
        </p:txBody>
      </p:sp>
      <p:sp>
        <p:nvSpPr>
          <p:cNvPr id="11" name="TextBox 11"/>
          <p:cNvSpPr txBox="1"/>
          <p:nvPr/>
        </p:nvSpPr>
        <p:spPr>
          <a:xfrm>
            <a:off x="479872" y="5145448"/>
            <a:ext cx="2388413" cy="581025"/>
          </a:xfrm>
          <a:prstGeom prst="rect">
            <a:avLst/>
          </a:prstGeom>
        </p:spPr>
        <p:txBody>
          <a:bodyPr lIns="0" tIns="0" rIns="0" bIns="0" rtlCol="0" anchor="t">
            <a:spAutoFit/>
          </a:bodyPr>
          <a:lstStyle/>
          <a:p>
            <a:pPr algn="l">
              <a:lnSpc>
                <a:spcPts val="4200"/>
              </a:lnSpc>
            </a:pPr>
            <a:r>
              <a:rPr lang="en-US" sz="3000" spc="123">
                <a:solidFill>
                  <a:srgbClr val="FFFFFF"/>
                </a:solidFill>
                <a:latin typeface="RR Pioneer 1"/>
              </a:rPr>
              <a:t>29.04.2022</a:t>
            </a:r>
          </a:p>
        </p:txBody>
      </p:sp>
      <p:grpSp>
        <p:nvGrpSpPr>
          <p:cNvPr id="13" name="Group 13"/>
          <p:cNvGrpSpPr>
            <a:grpSpLocks noChangeAspect="1"/>
          </p:cNvGrpSpPr>
          <p:nvPr/>
        </p:nvGrpSpPr>
        <p:grpSpPr>
          <a:xfrm>
            <a:off x="-31750" y="-31750"/>
            <a:ext cx="24447500" cy="13779500"/>
            <a:chOff x="0" y="0"/>
            <a:chExt cx="48895000" cy="27559000"/>
          </a:xfrm>
        </p:grpSpPr>
        <p:sp>
          <p:nvSpPr>
            <p:cNvPr id="14" name="Freeform 14"/>
            <p:cNvSpPr/>
            <p:nvPr/>
          </p:nvSpPr>
          <p:spPr>
            <a:xfrm>
              <a:off x="24429974" y="63500"/>
              <a:ext cx="25400" cy="27432000"/>
            </a:xfrm>
            <a:custGeom>
              <a:avLst/>
              <a:gdLst/>
              <a:ahLst/>
              <a:cxnLst/>
              <a:rect l="l" t="t" r="r" b="b"/>
              <a:pathLst>
                <a:path w="25400" h="27432000">
                  <a:moveTo>
                    <a:pt x="25400" y="0"/>
                  </a:moveTo>
                  <a:lnTo>
                    <a:pt x="25400" y="27432000"/>
                  </a:lnTo>
                  <a:lnTo>
                    <a:pt x="0" y="27432000"/>
                  </a:lnTo>
                  <a:lnTo>
                    <a:pt x="0" y="0"/>
                  </a:lnTo>
                  <a:close/>
                </a:path>
              </a:pathLst>
            </a:custGeom>
            <a:solidFill>
              <a:srgbClr val="FFFFFF"/>
            </a:solidFill>
          </p:spPr>
        </p:sp>
        <p:sp>
          <p:nvSpPr>
            <p:cNvPr id="15" name="Freeform 15"/>
            <p:cNvSpPr/>
            <p:nvPr/>
          </p:nvSpPr>
          <p:spPr>
            <a:xfrm>
              <a:off x="12242800" y="63500"/>
              <a:ext cx="25400" cy="27432000"/>
            </a:xfrm>
            <a:custGeom>
              <a:avLst/>
              <a:gdLst/>
              <a:ahLst/>
              <a:cxnLst/>
              <a:rect l="l" t="t" r="r" b="b"/>
              <a:pathLst>
                <a:path w="25400" h="27432000">
                  <a:moveTo>
                    <a:pt x="25400" y="0"/>
                  </a:moveTo>
                  <a:lnTo>
                    <a:pt x="25400" y="27432000"/>
                  </a:lnTo>
                  <a:lnTo>
                    <a:pt x="0" y="27432000"/>
                  </a:lnTo>
                  <a:lnTo>
                    <a:pt x="0" y="0"/>
                  </a:lnTo>
                  <a:close/>
                </a:path>
              </a:pathLst>
            </a:custGeom>
            <a:solidFill>
              <a:srgbClr val="FFFFFF"/>
            </a:solidFill>
          </p:spPr>
        </p:sp>
        <p:sp>
          <p:nvSpPr>
            <p:cNvPr id="16" name="Freeform 16"/>
            <p:cNvSpPr/>
            <p:nvPr/>
          </p:nvSpPr>
          <p:spPr>
            <a:xfrm>
              <a:off x="36626800" y="63500"/>
              <a:ext cx="25400" cy="27432000"/>
            </a:xfrm>
            <a:custGeom>
              <a:avLst/>
              <a:gdLst/>
              <a:ahLst/>
              <a:cxnLst/>
              <a:rect l="l" t="t" r="r" b="b"/>
              <a:pathLst>
                <a:path w="25400" h="27432000">
                  <a:moveTo>
                    <a:pt x="25400" y="0"/>
                  </a:moveTo>
                  <a:lnTo>
                    <a:pt x="25400" y="27432000"/>
                  </a:lnTo>
                  <a:lnTo>
                    <a:pt x="0" y="27432000"/>
                  </a:lnTo>
                  <a:lnTo>
                    <a:pt x="0" y="0"/>
                  </a:lnTo>
                  <a:close/>
                </a:path>
              </a:pathLst>
            </a:custGeom>
            <a:solidFill>
              <a:srgbClr val="FFFFFF"/>
            </a:solidFill>
          </p:spPr>
        </p:sp>
        <p:sp>
          <p:nvSpPr>
            <p:cNvPr id="17" name="Freeform 17"/>
            <p:cNvSpPr/>
            <p:nvPr/>
          </p:nvSpPr>
          <p:spPr>
            <a:xfrm>
              <a:off x="63500" y="12244578"/>
              <a:ext cx="48768000" cy="25400"/>
            </a:xfrm>
            <a:custGeom>
              <a:avLst/>
              <a:gdLst/>
              <a:ahLst/>
              <a:cxnLst/>
              <a:rect l="l" t="t" r="r" b="b"/>
              <a:pathLst>
                <a:path w="48768000" h="25400">
                  <a:moveTo>
                    <a:pt x="0" y="0"/>
                  </a:moveTo>
                  <a:lnTo>
                    <a:pt x="48768000" y="0"/>
                  </a:lnTo>
                  <a:lnTo>
                    <a:pt x="48768000" y="25400"/>
                  </a:lnTo>
                  <a:lnTo>
                    <a:pt x="0" y="25400"/>
                  </a:lnTo>
                  <a:close/>
                </a:path>
              </a:pathLst>
            </a:custGeom>
            <a:solidFill>
              <a:srgbClr val="FFFFFF"/>
            </a:solidFill>
          </p:spPr>
        </p:sp>
        <p:sp>
          <p:nvSpPr>
            <p:cNvPr id="18" name="Freeform 18"/>
            <p:cNvSpPr/>
            <p:nvPr/>
          </p:nvSpPr>
          <p:spPr>
            <a:xfrm>
              <a:off x="63500" y="24434800"/>
              <a:ext cx="48768000" cy="25400"/>
            </a:xfrm>
            <a:custGeom>
              <a:avLst/>
              <a:gdLst/>
              <a:ahLst/>
              <a:cxnLst/>
              <a:rect l="l" t="t" r="r" b="b"/>
              <a:pathLst>
                <a:path w="48768000" h="25400">
                  <a:moveTo>
                    <a:pt x="0" y="0"/>
                  </a:moveTo>
                  <a:lnTo>
                    <a:pt x="48768000" y="0"/>
                  </a:lnTo>
                  <a:lnTo>
                    <a:pt x="48768000" y="25400"/>
                  </a:lnTo>
                  <a:lnTo>
                    <a:pt x="0" y="25400"/>
                  </a:lnTo>
                  <a:close/>
                </a:path>
              </a:pathLst>
            </a:custGeom>
            <a:solidFill>
              <a:srgbClr val="FFFFFF"/>
            </a:solidFill>
          </p:spPr>
        </p:sp>
        <p:sp>
          <p:nvSpPr>
            <p:cNvPr id="19" name="Freeform 19"/>
            <p:cNvSpPr/>
            <p:nvPr/>
          </p:nvSpPr>
          <p:spPr>
            <a:xfrm>
              <a:off x="24447500" y="6101207"/>
              <a:ext cx="24384000" cy="25400"/>
            </a:xfrm>
            <a:custGeom>
              <a:avLst/>
              <a:gdLst/>
              <a:ahLst/>
              <a:cxnLst/>
              <a:rect l="l" t="t" r="r" b="b"/>
              <a:pathLst>
                <a:path w="24384000" h="25400">
                  <a:moveTo>
                    <a:pt x="24384000" y="25400"/>
                  </a:moveTo>
                  <a:lnTo>
                    <a:pt x="0" y="25400"/>
                  </a:lnTo>
                  <a:lnTo>
                    <a:pt x="0" y="0"/>
                  </a:lnTo>
                  <a:lnTo>
                    <a:pt x="24384000" y="0"/>
                  </a:lnTo>
                  <a:close/>
                </a:path>
              </a:pathLst>
            </a:custGeom>
            <a:solidFill>
              <a:srgbClr val="FFFFFF"/>
            </a:solidFill>
          </p:spPr>
        </p:sp>
        <p:sp>
          <p:nvSpPr>
            <p:cNvPr id="20" name="Freeform 20"/>
            <p:cNvSpPr/>
            <p:nvPr/>
          </p:nvSpPr>
          <p:spPr>
            <a:xfrm>
              <a:off x="24447500" y="18293207"/>
              <a:ext cx="24384000" cy="25400"/>
            </a:xfrm>
            <a:custGeom>
              <a:avLst/>
              <a:gdLst/>
              <a:ahLst/>
              <a:cxnLst/>
              <a:rect l="l" t="t" r="r" b="b"/>
              <a:pathLst>
                <a:path w="24384000" h="25400">
                  <a:moveTo>
                    <a:pt x="24384000" y="25400"/>
                  </a:moveTo>
                  <a:lnTo>
                    <a:pt x="0" y="25400"/>
                  </a:lnTo>
                  <a:lnTo>
                    <a:pt x="0" y="0"/>
                  </a:lnTo>
                  <a:lnTo>
                    <a:pt x="24384000" y="0"/>
                  </a:lnTo>
                  <a:close/>
                </a:path>
              </a:pathLst>
            </a:custGeom>
            <a:solidFill>
              <a:srgbClr val="FFFFFF"/>
            </a:solidFill>
          </p:spPr>
        </p:sp>
        <p:sp>
          <p:nvSpPr>
            <p:cNvPr id="21" name="Freeform 21"/>
            <p:cNvSpPr/>
            <p:nvPr/>
          </p:nvSpPr>
          <p:spPr>
            <a:xfrm>
              <a:off x="30530800" y="63500"/>
              <a:ext cx="25400" cy="27432000"/>
            </a:xfrm>
            <a:custGeom>
              <a:avLst/>
              <a:gdLst/>
              <a:ahLst/>
              <a:cxnLst/>
              <a:rect l="l" t="t" r="r" b="b"/>
              <a:pathLst>
                <a:path w="25400" h="27432000">
                  <a:moveTo>
                    <a:pt x="25400" y="0"/>
                  </a:moveTo>
                  <a:lnTo>
                    <a:pt x="25400" y="27432000"/>
                  </a:lnTo>
                  <a:lnTo>
                    <a:pt x="0" y="27432000"/>
                  </a:lnTo>
                  <a:lnTo>
                    <a:pt x="0" y="0"/>
                  </a:lnTo>
                  <a:close/>
                </a:path>
              </a:pathLst>
            </a:custGeom>
            <a:solidFill>
              <a:srgbClr val="FFFFFF"/>
            </a:solidFill>
          </p:spPr>
        </p:sp>
        <p:sp>
          <p:nvSpPr>
            <p:cNvPr id="22" name="Freeform 22"/>
            <p:cNvSpPr/>
            <p:nvPr/>
          </p:nvSpPr>
          <p:spPr>
            <a:xfrm>
              <a:off x="42716323" y="63500"/>
              <a:ext cx="25400" cy="27432000"/>
            </a:xfrm>
            <a:custGeom>
              <a:avLst/>
              <a:gdLst/>
              <a:ahLst/>
              <a:cxnLst/>
              <a:rect l="l" t="t" r="r" b="b"/>
              <a:pathLst>
                <a:path w="25400" h="27432000">
                  <a:moveTo>
                    <a:pt x="25400" y="0"/>
                  </a:moveTo>
                  <a:lnTo>
                    <a:pt x="25400" y="27432000"/>
                  </a:lnTo>
                  <a:lnTo>
                    <a:pt x="0" y="27432000"/>
                  </a:lnTo>
                  <a:lnTo>
                    <a:pt x="0" y="0"/>
                  </a:lnTo>
                  <a:close/>
                </a:path>
              </a:pathLst>
            </a:custGeom>
            <a:solidFill>
              <a:srgbClr val="FFFFFF"/>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089">
            <a:off x="437032" y="1130944"/>
            <a:ext cx="23504571" cy="0"/>
          </a:xfrm>
          <a:prstGeom prst="line">
            <a:avLst/>
          </a:prstGeom>
          <a:ln w="28575" cap="flat">
            <a:solidFill>
              <a:srgbClr val="4F3054"/>
            </a:solidFill>
            <a:prstDash val="sysDot"/>
            <a:headEnd type="none" w="sm" len="sm"/>
            <a:tailEnd type="none" w="sm" len="sm"/>
          </a:ln>
        </p:spPr>
      </p:sp>
      <p:pic>
        <p:nvPicPr>
          <p:cNvPr id="5" name="Picture 5"/>
          <p:cNvPicPr>
            <a:picLocks noChangeAspect="1"/>
          </p:cNvPicPr>
          <p:nvPr/>
        </p:nvPicPr>
        <p:blipFill>
          <a:blip r:embed="rId6"/>
          <a:srcRect l="1865" t="1707" r="1573" b="2714"/>
          <a:stretch>
            <a:fillRect/>
          </a:stretch>
        </p:blipFill>
        <p:spPr>
          <a:xfrm>
            <a:off x="13167847" y="1909098"/>
            <a:ext cx="9289836" cy="6434703"/>
          </a:xfrm>
          <a:prstGeom prst="rect">
            <a:avLst/>
          </a:prstGeom>
        </p:spPr>
      </p:pic>
      <p:pic>
        <p:nvPicPr>
          <p:cNvPr id="6" name="Picture 6"/>
          <p:cNvPicPr>
            <a:picLocks noChangeAspect="1"/>
          </p:cNvPicPr>
          <p:nvPr/>
        </p:nvPicPr>
        <p:blipFill>
          <a:blip r:embed="rId7"/>
          <a:srcRect l="1995" t="2024" r="2332" b="3031"/>
          <a:stretch>
            <a:fillRect/>
          </a:stretch>
        </p:blipFill>
        <p:spPr>
          <a:xfrm>
            <a:off x="2163004" y="1940600"/>
            <a:ext cx="9034152" cy="6392089"/>
          </a:xfrm>
          <a:prstGeom prst="rect">
            <a:avLst/>
          </a:prstGeom>
        </p:spPr>
      </p:pic>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9673" t="5757" r="2936" b="2303"/>
          <a:stretch>
            <a:fillRect/>
          </a:stretch>
        </p:blipFill>
        <p:spPr>
          <a:xfrm>
            <a:off x="2052401" y="8604046"/>
            <a:ext cx="9911846" cy="3910413"/>
          </a:xfrm>
          <a:prstGeom prst="rect">
            <a:avLst/>
          </a:prstGeom>
        </p:spPr>
      </p:pic>
      <p:pic>
        <p:nvPicPr>
          <p:cNvPr id="8" name="Picture 8">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rcRect l="9799" t="5739" r="3147" b="2625"/>
          <a:stretch>
            <a:fillRect/>
          </a:stretch>
        </p:blipFill>
        <p:spPr>
          <a:xfrm>
            <a:off x="13106021" y="8594521"/>
            <a:ext cx="9906379" cy="3910413"/>
          </a:xfrm>
          <a:prstGeom prst="rect">
            <a:avLst/>
          </a:prstGeom>
        </p:spPr>
      </p:pic>
      <p:sp>
        <p:nvSpPr>
          <p:cNvPr id="9" name="TextBox 9"/>
          <p:cNvSpPr txBox="1"/>
          <p:nvPr/>
        </p:nvSpPr>
        <p:spPr>
          <a:xfrm>
            <a:off x="437034" y="282425"/>
            <a:ext cx="12473012" cy="667875"/>
          </a:xfrm>
          <a:prstGeom prst="rect">
            <a:avLst/>
          </a:prstGeom>
        </p:spPr>
        <p:txBody>
          <a:bodyPr lIns="0" tIns="0" rIns="0" bIns="0" rtlCol="0" anchor="t">
            <a:spAutoFit/>
          </a:bodyPr>
          <a:lstStyle/>
          <a:p>
            <a:pPr algn="l">
              <a:lnSpc>
                <a:spcPts val="5600"/>
              </a:lnSpc>
            </a:pPr>
            <a:r>
              <a:rPr lang="en-US" sz="4000" dirty="0">
                <a:solidFill>
                  <a:srgbClr val="1A1A1A"/>
                </a:solidFill>
                <a:latin typeface="RR Pioneer 2"/>
              </a:rPr>
              <a:t>2.d. Job-Shop Scheduling Results (Deep Q-Network)</a:t>
            </a:r>
          </a:p>
        </p:txBody>
      </p:sp>
      <p:sp>
        <p:nvSpPr>
          <p:cNvPr id="10" name="TextBox 10"/>
          <p:cNvSpPr txBox="1"/>
          <p:nvPr/>
        </p:nvSpPr>
        <p:spPr>
          <a:xfrm>
            <a:off x="16236866" y="282426"/>
            <a:ext cx="7704744" cy="765175"/>
          </a:xfrm>
          <a:prstGeom prst="rect">
            <a:avLst/>
          </a:prstGeom>
        </p:spPr>
        <p:txBody>
          <a:bodyPr lIns="0" tIns="0" rIns="0" bIns="0" rtlCol="0" anchor="t">
            <a:spAutoFit/>
          </a:bodyPr>
          <a:lstStyle/>
          <a:p>
            <a:pPr algn="r">
              <a:lnSpc>
                <a:spcPts val="5600"/>
              </a:lnSpc>
            </a:pPr>
            <a:r>
              <a:rPr lang="en-US" sz="4000">
                <a:solidFill>
                  <a:srgbClr val="C0BAE8"/>
                </a:solidFill>
                <a:latin typeface="RR Pioneer 3"/>
              </a:rPr>
              <a:t>Applications</a:t>
            </a:r>
          </a:p>
        </p:txBody>
      </p:sp>
      <p:sp>
        <p:nvSpPr>
          <p:cNvPr id="12" name="TextBox 12"/>
          <p:cNvSpPr txBox="1"/>
          <p:nvPr/>
        </p:nvSpPr>
        <p:spPr>
          <a:xfrm>
            <a:off x="11727560" y="12738372"/>
            <a:ext cx="1182486" cy="344805"/>
          </a:xfrm>
          <a:prstGeom prst="rect">
            <a:avLst/>
          </a:prstGeom>
        </p:spPr>
        <p:txBody>
          <a:bodyPr lIns="0" tIns="0" rIns="0" bIns="0" rtlCol="0" anchor="t">
            <a:spAutoFit/>
          </a:bodyPr>
          <a:lstStyle/>
          <a:p>
            <a:pPr algn="l">
              <a:lnSpc>
                <a:spcPts val="2520"/>
              </a:lnSpc>
            </a:pPr>
            <a:r>
              <a:rPr lang="en-US" sz="1800">
                <a:solidFill>
                  <a:srgbClr val="141414"/>
                </a:solidFill>
                <a:latin typeface="RR Pioneer 1"/>
              </a:rPr>
              <a:t>29.04.2022</a:t>
            </a:r>
          </a:p>
        </p:txBody>
      </p:sp>
      <p:sp>
        <p:nvSpPr>
          <p:cNvPr id="14" name="TextBox 14"/>
          <p:cNvSpPr txBox="1"/>
          <p:nvPr/>
        </p:nvSpPr>
        <p:spPr>
          <a:xfrm>
            <a:off x="23491061" y="12738372"/>
            <a:ext cx="384990" cy="344805"/>
          </a:xfrm>
          <a:prstGeom prst="rect">
            <a:avLst/>
          </a:prstGeom>
        </p:spPr>
        <p:txBody>
          <a:bodyPr lIns="0" tIns="0" rIns="0" bIns="0" rtlCol="0" anchor="t">
            <a:spAutoFit/>
          </a:bodyPr>
          <a:lstStyle/>
          <a:p>
            <a:pPr algn="r">
              <a:lnSpc>
                <a:spcPts val="2520"/>
              </a:lnSpc>
            </a:pPr>
            <a:r>
              <a:rPr lang="en-US" sz="1800">
                <a:solidFill>
                  <a:srgbClr val="141414"/>
                </a:solidFill>
                <a:latin typeface="RR Pioneer 1"/>
              </a:rPr>
              <a:t>11</a:t>
            </a:r>
          </a:p>
        </p:txBody>
      </p:sp>
      <p:sp>
        <p:nvSpPr>
          <p:cNvPr id="15" name="TextBox 15"/>
          <p:cNvSpPr txBox="1"/>
          <p:nvPr/>
        </p:nvSpPr>
        <p:spPr>
          <a:xfrm rot="-5400000">
            <a:off x="-201097" y="10280488"/>
            <a:ext cx="3202853" cy="538480"/>
          </a:xfrm>
          <a:prstGeom prst="rect">
            <a:avLst/>
          </a:prstGeom>
        </p:spPr>
        <p:txBody>
          <a:bodyPr lIns="0" tIns="0" rIns="0" bIns="0" rtlCol="0" anchor="t">
            <a:spAutoFit/>
          </a:bodyPr>
          <a:lstStyle/>
          <a:p>
            <a:pPr algn="ctr">
              <a:lnSpc>
                <a:spcPts val="3919"/>
              </a:lnSpc>
            </a:pPr>
            <a:r>
              <a:rPr lang="en-US" sz="2799">
                <a:solidFill>
                  <a:srgbClr val="1A1A1A"/>
                </a:solidFill>
                <a:latin typeface="RR Pioneer 3"/>
              </a:rPr>
              <a:t>Testing</a:t>
            </a:r>
          </a:p>
        </p:txBody>
      </p:sp>
      <p:sp>
        <p:nvSpPr>
          <p:cNvPr id="16" name="TextBox 16"/>
          <p:cNvSpPr txBox="1"/>
          <p:nvPr/>
        </p:nvSpPr>
        <p:spPr>
          <a:xfrm rot="-5400000">
            <a:off x="-201097" y="4319711"/>
            <a:ext cx="3202853" cy="538480"/>
          </a:xfrm>
          <a:prstGeom prst="rect">
            <a:avLst/>
          </a:prstGeom>
        </p:spPr>
        <p:txBody>
          <a:bodyPr lIns="0" tIns="0" rIns="0" bIns="0" rtlCol="0" anchor="t">
            <a:spAutoFit/>
          </a:bodyPr>
          <a:lstStyle/>
          <a:p>
            <a:pPr algn="ctr">
              <a:lnSpc>
                <a:spcPts val="3919"/>
              </a:lnSpc>
            </a:pPr>
            <a:r>
              <a:rPr lang="en-US" sz="2799">
                <a:solidFill>
                  <a:srgbClr val="1A1A1A"/>
                </a:solidFill>
                <a:latin typeface="RR Pioneer 3"/>
              </a:rPr>
              <a:t>training</a:t>
            </a:r>
          </a:p>
        </p:txBody>
      </p:sp>
      <p:sp>
        <p:nvSpPr>
          <p:cNvPr id="17" name="TextBox 17"/>
          <p:cNvSpPr txBox="1"/>
          <p:nvPr/>
        </p:nvSpPr>
        <p:spPr>
          <a:xfrm>
            <a:off x="4292314" y="1257300"/>
            <a:ext cx="4775533" cy="538480"/>
          </a:xfrm>
          <a:prstGeom prst="rect">
            <a:avLst/>
          </a:prstGeom>
        </p:spPr>
        <p:txBody>
          <a:bodyPr lIns="0" tIns="0" rIns="0" bIns="0" rtlCol="0" anchor="t">
            <a:spAutoFit/>
          </a:bodyPr>
          <a:lstStyle/>
          <a:p>
            <a:pPr algn="ctr">
              <a:lnSpc>
                <a:spcPts val="3919"/>
              </a:lnSpc>
            </a:pPr>
            <a:r>
              <a:rPr lang="en-US" sz="2799">
                <a:solidFill>
                  <a:srgbClr val="9F80FF"/>
                </a:solidFill>
                <a:latin typeface="RR Pioneer 3"/>
              </a:rPr>
              <a:t>5 machines &amp; 6 job types</a:t>
            </a:r>
          </a:p>
        </p:txBody>
      </p:sp>
      <p:sp>
        <p:nvSpPr>
          <p:cNvPr id="18" name="TextBox 18"/>
          <p:cNvSpPr txBox="1"/>
          <p:nvPr/>
        </p:nvSpPr>
        <p:spPr>
          <a:xfrm>
            <a:off x="15424998" y="1257300"/>
            <a:ext cx="4775533" cy="538480"/>
          </a:xfrm>
          <a:prstGeom prst="rect">
            <a:avLst/>
          </a:prstGeom>
        </p:spPr>
        <p:txBody>
          <a:bodyPr lIns="0" tIns="0" rIns="0" bIns="0" rtlCol="0" anchor="t">
            <a:spAutoFit/>
          </a:bodyPr>
          <a:lstStyle/>
          <a:p>
            <a:pPr algn="ctr">
              <a:lnSpc>
                <a:spcPts val="3919"/>
              </a:lnSpc>
            </a:pPr>
            <a:r>
              <a:rPr lang="en-US" sz="2799">
                <a:solidFill>
                  <a:srgbClr val="9F80FF"/>
                </a:solidFill>
                <a:latin typeface="RR Pioneer 3"/>
              </a:rPr>
              <a:t>10 machines &amp; 6 job types</a:t>
            </a:r>
          </a:p>
        </p:txBody>
      </p:sp>
    </p:spTree>
  </p:cSld>
  <p:clrMapOvr>
    <a:masterClrMapping/>
  </p:clrMapOvr>
  <p:timing>
    <p:tnLst>
      <p:par>
        <p:cTn id="1" dur="indefinite" restart="never" nodeType="tmRoot">
          <p:childTnLst>
            <p:video>
              <p:cMediaNode vol="0">
                <p:cTn id="2" fill="hold" display="0">
                  <p:stCondLst>
                    <p:cond delay="indefinite"/>
                  </p:stCondLst>
                </p:cTn>
                <p:tgtEl>
                  <p:spTgt spid="7"/>
                </p:tgtEl>
              </p:cMediaNode>
            </p:video>
            <p:video>
              <p:cMediaNode vol="0">
                <p:cTn id="3"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089">
            <a:off x="437032" y="1130944"/>
            <a:ext cx="23504571" cy="0"/>
          </a:xfrm>
          <a:prstGeom prst="line">
            <a:avLst/>
          </a:prstGeom>
          <a:ln w="28575" cap="flat">
            <a:solidFill>
              <a:srgbClr val="4F3054"/>
            </a:solidFill>
            <a:prstDash val="sysDot"/>
            <a:headEnd type="none" w="sm" len="sm"/>
            <a:tailEnd type="none" w="sm" len="sm"/>
          </a:ln>
        </p:spPr>
      </p:sp>
      <p:sp>
        <p:nvSpPr>
          <p:cNvPr id="3" name="TextBox 3"/>
          <p:cNvSpPr txBox="1"/>
          <p:nvPr/>
        </p:nvSpPr>
        <p:spPr>
          <a:xfrm>
            <a:off x="437034" y="282425"/>
            <a:ext cx="11007939" cy="667875"/>
          </a:xfrm>
          <a:prstGeom prst="rect">
            <a:avLst/>
          </a:prstGeom>
        </p:spPr>
        <p:txBody>
          <a:bodyPr lIns="0" tIns="0" rIns="0" bIns="0" rtlCol="0" anchor="t">
            <a:spAutoFit/>
          </a:bodyPr>
          <a:lstStyle/>
          <a:p>
            <a:pPr algn="l">
              <a:lnSpc>
                <a:spcPts val="5600"/>
              </a:lnSpc>
            </a:pPr>
            <a:r>
              <a:rPr lang="en-US" sz="4000" dirty="0">
                <a:solidFill>
                  <a:srgbClr val="1A1A1A"/>
                </a:solidFill>
                <a:latin typeface="RR Pioneer 2"/>
              </a:rPr>
              <a:t>3. Future Works</a:t>
            </a:r>
          </a:p>
        </p:txBody>
      </p:sp>
      <p:sp>
        <p:nvSpPr>
          <p:cNvPr id="4" name="TextBox 4"/>
          <p:cNvSpPr txBox="1"/>
          <p:nvPr/>
        </p:nvSpPr>
        <p:spPr>
          <a:xfrm>
            <a:off x="1371600" y="1791611"/>
            <a:ext cx="13746836" cy="2870200"/>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000000"/>
                </a:solidFill>
                <a:latin typeface="RR Pioneer 2"/>
              </a:rPr>
              <a:t>Run more experiments</a:t>
            </a:r>
          </a:p>
          <a:p>
            <a:pPr marL="863599" lvl="1" indent="-431800">
              <a:lnSpc>
                <a:spcPts val="5599"/>
              </a:lnSpc>
              <a:buFont typeface="Arial"/>
              <a:buChar char="•"/>
            </a:pPr>
            <a:r>
              <a:rPr lang="en-US" sz="3999">
                <a:solidFill>
                  <a:srgbClr val="000000"/>
                </a:solidFill>
                <a:latin typeface="RR Pioneer 2"/>
              </a:rPr>
              <a:t>Academic paper</a:t>
            </a:r>
          </a:p>
          <a:p>
            <a:pPr marL="863599" lvl="1" indent="-431800">
              <a:lnSpc>
                <a:spcPts val="5599"/>
              </a:lnSpc>
              <a:buFont typeface="Arial"/>
              <a:buChar char="•"/>
            </a:pPr>
            <a:r>
              <a:rPr lang="en-US" sz="3999">
                <a:solidFill>
                  <a:srgbClr val="000000"/>
                </a:solidFill>
                <a:latin typeface="RR Pioneer 2"/>
              </a:rPr>
              <a:t>Microservice/Capability</a:t>
            </a:r>
          </a:p>
          <a:p>
            <a:pPr marL="863600" lvl="1" indent="-431800" algn="l">
              <a:lnSpc>
                <a:spcPts val="5600"/>
              </a:lnSpc>
              <a:buFont typeface="Arial"/>
              <a:buChar char="•"/>
            </a:pPr>
            <a:r>
              <a:rPr lang="en-US" sz="4000">
                <a:solidFill>
                  <a:srgbClr val="000000"/>
                </a:solidFill>
                <a:latin typeface="RR Pioneer 2"/>
              </a:rPr>
              <a:t>Implement a real project</a:t>
            </a:r>
          </a:p>
        </p:txBody>
      </p:sp>
      <p:sp>
        <p:nvSpPr>
          <p:cNvPr id="8" name="TextBox 8"/>
          <p:cNvSpPr txBox="1"/>
          <p:nvPr/>
        </p:nvSpPr>
        <p:spPr>
          <a:xfrm>
            <a:off x="11727560" y="12738372"/>
            <a:ext cx="1182486" cy="344805"/>
          </a:xfrm>
          <a:prstGeom prst="rect">
            <a:avLst/>
          </a:prstGeom>
        </p:spPr>
        <p:txBody>
          <a:bodyPr lIns="0" tIns="0" rIns="0" bIns="0" rtlCol="0" anchor="t">
            <a:spAutoFit/>
          </a:bodyPr>
          <a:lstStyle/>
          <a:p>
            <a:pPr algn="l">
              <a:lnSpc>
                <a:spcPts val="2520"/>
              </a:lnSpc>
            </a:pPr>
            <a:r>
              <a:rPr lang="en-US" sz="1800">
                <a:solidFill>
                  <a:srgbClr val="141414"/>
                </a:solidFill>
                <a:latin typeface="RR Pioneer 1"/>
              </a:rPr>
              <a:t>29.04.2022</a:t>
            </a:r>
          </a:p>
        </p:txBody>
      </p:sp>
      <p:sp>
        <p:nvSpPr>
          <p:cNvPr id="10" name="TextBox 10"/>
          <p:cNvSpPr txBox="1"/>
          <p:nvPr/>
        </p:nvSpPr>
        <p:spPr>
          <a:xfrm>
            <a:off x="23491061" y="12738372"/>
            <a:ext cx="384990" cy="344805"/>
          </a:xfrm>
          <a:prstGeom prst="rect">
            <a:avLst/>
          </a:prstGeom>
        </p:spPr>
        <p:txBody>
          <a:bodyPr lIns="0" tIns="0" rIns="0" bIns="0" rtlCol="0" anchor="t">
            <a:spAutoFit/>
          </a:bodyPr>
          <a:lstStyle/>
          <a:p>
            <a:pPr algn="r">
              <a:lnSpc>
                <a:spcPts val="2520"/>
              </a:lnSpc>
            </a:pPr>
            <a:r>
              <a:rPr lang="en-US" sz="1800">
                <a:solidFill>
                  <a:srgbClr val="141414"/>
                </a:solidFill>
                <a:latin typeface="RR Pioneer 1"/>
              </a:rPr>
              <a:t>12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80FF"/>
        </a:solidFill>
        <a:effectLst/>
      </p:bgPr>
    </p:bg>
    <p:spTree>
      <p:nvGrpSpPr>
        <p:cNvPr id="1" name=""/>
        <p:cNvGrpSpPr/>
        <p:nvPr/>
      </p:nvGrpSpPr>
      <p:grpSpPr>
        <a:xfrm>
          <a:off x="0" y="0"/>
          <a:ext cx="0" cy="0"/>
          <a:chOff x="0" y="0"/>
          <a:chExt cx="0" cy="0"/>
        </a:xfrm>
      </p:grpSpPr>
      <p:sp>
        <p:nvSpPr>
          <p:cNvPr id="8" name="AutoShape 8"/>
          <p:cNvSpPr/>
          <p:nvPr/>
        </p:nvSpPr>
        <p:spPr>
          <a:xfrm rot="2089">
            <a:off x="437032" y="1130944"/>
            <a:ext cx="23504571" cy="0"/>
          </a:xfrm>
          <a:prstGeom prst="line">
            <a:avLst/>
          </a:prstGeom>
          <a:ln w="28575" cap="flat">
            <a:solidFill>
              <a:srgbClr val="C0BAE8"/>
            </a:solidFill>
            <a:prstDash val="sysDot"/>
            <a:headEnd type="none" w="sm" len="sm"/>
            <a:tailEnd type="none" w="sm" len="sm"/>
          </a:ln>
        </p:spPr>
      </p:sp>
      <p:pic>
        <p:nvPicPr>
          <p:cNvPr id="11" name="Picture 11"/>
          <p:cNvPicPr>
            <a:picLocks noChangeAspect="1"/>
          </p:cNvPicPr>
          <p:nvPr/>
        </p:nvPicPr>
        <p:blipFill>
          <a:blip r:embed="rId2"/>
          <a:srcRect/>
          <a:stretch>
            <a:fillRect/>
          </a:stretch>
        </p:blipFill>
        <p:spPr>
          <a:xfrm>
            <a:off x="748216" y="1673510"/>
            <a:ext cx="23127834" cy="10368979"/>
          </a:xfrm>
          <a:prstGeom prst="rect">
            <a:avLst/>
          </a:prstGeom>
        </p:spPr>
      </p:pic>
      <p:sp>
        <p:nvSpPr>
          <p:cNvPr id="12" name="TextBox 12"/>
          <p:cNvSpPr txBox="1"/>
          <p:nvPr/>
        </p:nvSpPr>
        <p:spPr>
          <a:xfrm>
            <a:off x="437034" y="282425"/>
            <a:ext cx="13746836" cy="667875"/>
          </a:xfrm>
          <a:prstGeom prst="rect">
            <a:avLst/>
          </a:prstGeom>
        </p:spPr>
        <p:txBody>
          <a:bodyPr lIns="0" tIns="0" rIns="0" bIns="0" rtlCol="0" anchor="t">
            <a:spAutoFit/>
          </a:bodyPr>
          <a:lstStyle/>
          <a:p>
            <a:pPr algn="l">
              <a:lnSpc>
                <a:spcPts val="5600"/>
              </a:lnSpc>
            </a:pPr>
            <a:r>
              <a:rPr lang="en-US" sz="4000" dirty="0">
                <a:solidFill>
                  <a:srgbClr val="FFFFFF"/>
                </a:solidFill>
                <a:latin typeface="RR Pioneer 2"/>
              </a:rPr>
              <a:t>2.c. Job-Shop Scheduling Architecture (Deep Q-Network)</a:t>
            </a:r>
          </a:p>
        </p:txBody>
      </p:sp>
      <p:sp>
        <p:nvSpPr>
          <p:cNvPr id="13" name="TextBox 13"/>
          <p:cNvSpPr txBox="1"/>
          <p:nvPr/>
        </p:nvSpPr>
        <p:spPr>
          <a:xfrm>
            <a:off x="16236866" y="282426"/>
            <a:ext cx="7704744" cy="765175"/>
          </a:xfrm>
          <a:prstGeom prst="rect">
            <a:avLst/>
          </a:prstGeom>
        </p:spPr>
        <p:txBody>
          <a:bodyPr lIns="0" tIns="0" rIns="0" bIns="0" rtlCol="0" anchor="t">
            <a:spAutoFit/>
          </a:bodyPr>
          <a:lstStyle/>
          <a:p>
            <a:pPr algn="r">
              <a:lnSpc>
                <a:spcPts val="5600"/>
              </a:lnSpc>
            </a:pPr>
            <a:r>
              <a:rPr lang="en-US" sz="4000">
                <a:solidFill>
                  <a:srgbClr val="C0BAE8"/>
                </a:solidFill>
                <a:latin typeface="RR Pioneer 3"/>
              </a:rPr>
              <a:t>Applications</a:t>
            </a:r>
          </a:p>
        </p:txBody>
      </p:sp>
      <p:sp>
        <p:nvSpPr>
          <p:cNvPr id="15" name="TextBox 15"/>
          <p:cNvSpPr txBox="1"/>
          <p:nvPr/>
        </p:nvSpPr>
        <p:spPr>
          <a:xfrm>
            <a:off x="11727560" y="12738372"/>
            <a:ext cx="1182486" cy="344805"/>
          </a:xfrm>
          <a:prstGeom prst="rect">
            <a:avLst/>
          </a:prstGeom>
        </p:spPr>
        <p:txBody>
          <a:bodyPr lIns="0" tIns="0" rIns="0" bIns="0" rtlCol="0" anchor="t">
            <a:spAutoFit/>
          </a:bodyPr>
          <a:lstStyle/>
          <a:p>
            <a:pPr algn="l">
              <a:lnSpc>
                <a:spcPts val="2520"/>
              </a:lnSpc>
            </a:pPr>
            <a:r>
              <a:rPr lang="en-US" sz="1800">
                <a:solidFill>
                  <a:srgbClr val="FFFFFF"/>
                </a:solidFill>
                <a:latin typeface="RR Pioneer 1"/>
              </a:rPr>
              <a:t>29.04.2022</a:t>
            </a:r>
          </a:p>
        </p:txBody>
      </p:sp>
      <p:sp>
        <p:nvSpPr>
          <p:cNvPr id="17" name="TextBox 17"/>
          <p:cNvSpPr txBox="1"/>
          <p:nvPr/>
        </p:nvSpPr>
        <p:spPr>
          <a:xfrm>
            <a:off x="23491061" y="12738372"/>
            <a:ext cx="384990" cy="344805"/>
          </a:xfrm>
          <a:prstGeom prst="rect">
            <a:avLst/>
          </a:prstGeom>
        </p:spPr>
        <p:txBody>
          <a:bodyPr lIns="0" tIns="0" rIns="0" bIns="0" rtlCol="0" anchor="t">
            <a:spAutoFit/>
          </a:bodyPr>
          <a:lstStyle/>
          <a:p>
            <a:pPr algn="r">
              <a:lnSpc>
                <a:spcPts val="2520"/>
              </a:lnSpc>
            </a:pPr>
            <a:r>
              <a:rPr lang="en-US" sz="1800">
                <a:solidFill>
                  <a:srgbClr val="FFFFFF"/>
                </a:solidFill>
                <a:latin typeface="RR Pioneer 1"/>
              </a:rPr>
              <a:t>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5799" y="-63500"/>
            <a:ext cx="24447500" cy="13779500"/>
            <a:chOff x="0" y="0"/>
            <a:chExt cx="48895000" cy="27559000"/>
          </a:xfrm>
        </p:grpSpPr>
        <p:sp>
          <p:nvSpPr>
            <p:cNvPr id="3" name="Freeform 3"/>
            <p:cNvSpPr/>
            <p:nvPr/>
          </p:nvSpPr>
          <p:spPr>
            <a:xfrm>
              <a:off x="24429974" y="63500"/>
              <a:ext cx="25400" cy="27432000"/>
            </a:xfrm>
            <a:custGeom>
              <a:avLst/>
              <a:gdLst/>
              <a:ahLst/>
              <a:cxnLst/>
              <a:rect l="l" t="t" r="r" b="b"/>
              <a:pathLst>
                <a:path w="25400" h="27432000">
                  <a:moveTo>
                    <a:pt x="25400" y="0"/>
                  </a:moveTo>
                  <a:lnTo>
                    <a:pt x="25400" y="27432000"/>
                  </a:lnTo>
                  <a:lnTo>
                    <a:pt x="0" y="27432000"/>
                  </a:lnTo>
                  <a:lnTo>
                    <a:pt x="0" y="0"/>
                  </a:lnTo>
                  <a:close/>
                </a:path>
              </a:pathLst>
            </a:custGeom>
            <a:solidFill>
              <a:srgbClr val="DBDBDB"/>
            </a:solidFill>
          </p:spPr>
        </p:sp>
        <p:sp>
          <p:nvSpPr>
            <p:cNvPr id="4" name="Freeform 4"/>
            <p:cNvSpPr/>
            <p:nvPr/>
          </p:nvSpPr>
          <p:spPr>
            <a:xfrm>
              <a:off x="12242800" y="63500"/>
              <a:ext cx="25400" cy="27432000"/>
            </a:xfrm>
            <a:custGeom>
              <a:avLst/>
              <a:gdLst/>
              <a:ahLst/>
              <a:cxnLst/>
              <a:rect l="l" t="t" r="r" b="b"/>
              <a:pathLst>
                <a:path w="25400" h="27432000">
                  <a:moveTo>
                    <a:pt x="25400" y="0"/>
                  </a:moveTo>
                  <a:lnTo>
                    <a:pt x="25400" y="27432000"/>
                  </a:lnTo>
                  <a:lnTo>
                    <a:pt x="0" y="27432000"/>
                  </a:lnTo>
                  <a:lnTo>
                    <a:pt x="0" y="0"/>
                  </a:lnTo>
                  <a:close/>
                </a:path>
              </a:pathLst>
            </a:custGeom>
            <a:solidFill>
              <a:srgbClr val="DBDBDB"/>
            </a:solidFill>
          </p:spPr>
        </p:sp>
        <p:sp>
          <p:nvSpPr>
            <p:cNvPr id="5" name="Freeform 5"/>
            <p:cNvSpPr/>
            <p:nvPr/>
          </p:nvSpPr>
          <p:spPr>
            <a:xfrm>
              <a:off x="36626800" y="63500"/>
              <a:ext cx="25400" cy="27432000"/>
            </a:xfrm>
            <a:custGeom>
              <a:avLst/>
              <a:gdLst/>
              <a:ahLst/>
              <a:cxnLst/>
              <a:rect l="l" t="t" r="r" b="b"/>
              <a:pathLst>
                <a:path w="25400" h="27432000">
                  <a:moveTo>
                    <a:pt x="25400" y="0"/>
                  </a:moveTo>
                  <a:lnTo>
                    <a:pt x="25400" y="27432000"/>
                  </a:lnTo>
                  <a:lnTo>
                    <a:pt x="0" y="27432000"/>
                  </a:lnTo>
                  <a:lnTo>
                    <a:pt x="0" y="0"/>
                  </a:lnTo>
                  <a:close/>
                </a:path>
              </a:pathLst>
            </a:custGeom>
            <a:solidFill>
              <a:srgbClr val="DBDBDB"/>
            </a:solidFill>
          </p:spPr>
        </p:sp>
        <p:sp>
          <p:nvSpPr>
            <p:cNvPr id="6" name="Freeform 6"/>
            <p:cNvSpPr/>
            <p:nvPr/>
          </p:nvSpPr>
          <p:spPr>
            <a:xfrm>
              <a:off x="63500" y="12244578"/>
              <a:ext cx="48768000" cy="25400"/>
            </a:xfrm>
            <a:custGeom>
              <a:avLst/>
              <a:gdLst/>
              <a:ahLst/>
              <a:cxnLst/>
              <a:rect l="l" t="t" r="r" b="b"/>
              <a:pathLst>
                <a:path w="48768000" h="25400">
                  <a:moveTo>
                    <a:pt x="0" y="0"/>
                  </a:moveTo>
                  <a:lnTo>
                    <a:pt x="48768000" y="0"/>
                  </a:lnTo>
                  <a:lnTo>
                    <a:pt x="48768000" y="25400"/>
                  </a:lnTo>
                  <a:lnTo>
                    <a:pt x="0" y="25400"/>
                  </a:lnTo>
                  <a:close/>
                </a:path>
              </a:pathLst>
            </a:custGeom>
            <a:solidFill>
              <a:srgbClr val="DBDBDB"/>
            </a:solidFill>
          </p:spPr>
        </p:sp>
        <p:sp>
          <p:nvSpPr>
            <p:cNvPr id="7" name="Freeform 7"/>
            <p:cNvSpPr/>
            <p:nvPr/>
          </p:nvSpPr>
          <p:spPr>
            <a:xfrm>
              <a:off x="63500" y="24434800"/>
              <a:ext cx="48768000" cy="25400"/>
            </a:xfrm>
            <a:custGeom>
              <a:avLst/>
              <a:gdLst/>
              <a:ahLst/>
              <a:cxnLst/>
              <a:rect l="l" t="t" r="r" b="b"/>
              <a:pathLst>
                <a:path w="48768000" h="25400">
                  <a:moveTo>
                    <a:pt x="0" y="0"/>
                  </a:moveTo>
                  <a:lnTo>
                    <a:pt x="48768000" y="0"/>
                  </a:lnTo>
                  <a:lnTo>
                    <a:pt x="48768000" y="25400"/>
                  </a:lnTo>
                  <a:lnTo>
                    <a:pt x="0" y="25400"/>
                  </a:lnTo>
                  <a:close/>
                </a:path>
              </a:pathLst>
            </a:custGeom>
            <a:solidFill>
              <a:srgbClr val="DBDBDB"/>
            </a:solidFill>
          </p:spPr>
        </p:sp>
      </p:grpSp>
      <p:sp>
        <p:nvSpPr>
          <p:cNvPr id="8" name="TextBox 8"/>
          <p:cNvSpPr txBox="1"/>
          <p:nvPr/>
        </p:nvSpPr>
        <p:spPr>
          <a:xfrm>
            <a:off x="203885" y="1615386"/>
            <a:ext cx="17133085" cy="7823488"/>
          </a:xfrm>
          <a:prstGeom prst="rect">
            <a:avLst/>
          </a:prstGeom>
        </p:spPr>
        <p:txBody>
          <a:bodyPr lIns="0" tIns="0" rIns="0" bIns="0" rtlCol="0" anchor="t">
            <a:spAutoFit/>
          </a:bodyPr>
          <a:lstStyle/>
          <a:p>
            <a:pPr marL="690881" lvl="1" indent="-345440">
              <a:lnSpc>
                <a:spcPts val="5600"/>
              </a:lnSpc>
              <a:buFont typeface="Arial"/>
              <a:buChar char="•"/>
            </a:pPr>
            <a:r>
              <a:rPr lang="en-US" sz="3200" spc="83" dirty="0">
                <a:solidFill>
                  <a:srgbClr val="000000"/>
                </a:solidFill>
                <a:latin typeface="RR Pioneer 2"/>
              </a:rPr>
              <a:t>Introduction</a:t>
            </a:r>
          </a:p>
          <a:p>
            <a:pPr marL="1381761" lvl="2" indent="-460587">
              <a:lnSpc>
                <a:spcPts val="5600"/>
              </a:lnSpc>
              <a:buFont typeface="Arial"/>
              <a:buChar char="•"/>
            </a:pPr>
            <a:r>
              <a:rPr lang="en-US" sz="3200" spc="83" dirty="0">
                <a:solidFill>
                  <a:srgbClr val="000000"/>
                </a:solidFill>
                <a:latin typeface="RR Pioneer 1"/>
              </a:rPr>
              <a:t>what, objectives, why</a:t>
            </a:r>
          </a:p>
          <a:p>
            <a:pPr marL="690881" lvl="1" indent="-345440" algn="l">
              <a:lnSpc>
                <a:spcPts val="5600"/>
              </a:lnSpc>
              <a:buFont typeface="Arial"/>
              <a:buChar char="•"/>
            </a:pPr>
            <a:r>
              <a:rPr lang="en-US" sz="3200" spc="83" dirty="0">
                <a:solidFill>
                  <a:srgbClr val="000000"/>
                </a:solidFill>
                <a:latin typeface="RR Pioneer 2"/>
              </a:rPr>
              <a:t>Applications</a:t>
            </a:r>
          </a:p>
          <a:p>
            <a:pPr marL="1381761" lvl="2" indent="-460587" algn="l">
              <a:lnSpc>
                <a:spcPts val="5600"/>
              </a:lnSpc>
              <a:buFont typeface="Arial"/>
              <a:buChar char="•"/>
            </a:pPr>
            <a:r>
              <a:rPr lang="en-US" sz="3200" spc="83" dirty="0">
                <a:solidFill>
                  <a:srgbClr val="000000"/>
                </a:solidFill>
                <a:latin typeface="RR Pioneer 1"/>
              </a:rPr>
              <a:t>Q-learning overview</a:t>
            </a:r>
          </a:p>
          <a:p>
            <a:pPr marL="1381761" lvl="2" indent="-460587">
              <a:lnSpc>
                <a:spcPts val="5600"/>
              </a:lnSpc>
              <a:buFont typeface="Arial"/>
              <a:buChar char="•"/>
            </a:pPr>
            <a:r>
              <a:rPr lang="en-US" sz="3200" spc="83" dirty="0">
                <a:solidFill>
                  <a:srgbClr val="000000"/>
                </a:solidFill>
                <a:latin typeface="RR Pioneer 1"/>
              </a:rPr>
              <a:t>Travelling Salesman Problem</a:t>
            </a:r>
          </a:p>
          <a:p>
            <a:pPr marL="1381761" lvl="2" indent="-460587">
              <a:lnSpc>
                <a:spcPts val="5600"/>
              </a:lnSpc>
              <a:buFont typeface="Arial"/>
              <a:buChar char="•"/>
            </a:pPr>
            <a:r>
              <a:rPr lang="en-US" sz="3200" spc="83" dirty="0">
                <a:solidFill>
                  <a:srgbClr val="000000"/>
                </a:solidFill>
                <a:latin typeface="RR Pioneer 1"/>
              </a:rPr>
              <a:t>Blackjack</a:t>
            </a:r>
          </a:p>
          <a:p>
            <a:pPr marL="1381761" lvl="2" indent="-460587">
              <a:lnSpc>
                <a:spcPts val="5600"/>
              </a:lnSpc>
              <a:buFont typeface="Arial"/>
              <a:buChar char="•"/>
            </a:pPr>
            <a:r>
              <a:rPr lang="en-US" sz="3200" spc="83" dirty="0">
                <a:solidFill>
                  <a:srgbClr val="000000"/>
                </a:solidFill>
                <a:latin typeface="RR Pioneer 1"/>
              </a:rPr>
              <a:t>Job-Shop Scheduling</a:t>
            </a:r>
          </a:p>
          <a:p>
            <a:pPr marL="2072642" lvl="3" indent="-518160">
              <a:lnSpc>
                <a:spcPts val="5600"/>
              </a:lnSpc>
              <a:buFont typeface="Arial"/>
              <a:buChar char="•"/>
            </a:pPr>
            <a:r>
              <a:rPr lang="en-US" sz="3200" spc="83" dirty="0">
                <a:solidFill>
                  <a:srgbClr val="000000"/>
                </a:solidFill>
                <a:latin typeface="RR Pioneer 1"/>
              </a:rPr>
              <a:t>Problems statement</a:t>
            </a:r>
          </a:p>
          <a:p>
            <a:pPr marL="2072642" lvl="3" indent="-518160">
              <a:lnSpc>
                <a:spcPts val="5600"/>
              </a:lnSpc>
              <a:buFont typeface="Arial"/>
              <a:buChar char="•"/>
            </a:pPr>
            <a:r>
              <a:rPr lang="en-US" sz="3200" spc="83" dirty="0">
                <a:solidFill>
                  <a:srgbClr val="000000"/>
                </a:solidFill>
                <a:latin typeface="RR Pioneer 1"/>
              </a:rPr>
              <a:t>Deep Q-learning Architecture</a:t>
            </a:r>
          </a:p>
          <a:p>
            <a:pPr marL="2072642" lvl="3" indent="-518160" algn="l">
              <a:lnSpc>
                <a:spcPts val="5600"/>
              </a:lnSpc>
              <a:buFont typeface="Arial"/>
              <a:buChar char="•"/>
            </a:pPr>
            <a:r>
              <a:rPr lang="en-US" sz="3200" spc="83" dirty="0">
                <a:solidFill>
                  <a:srgbClr val="000000"/>
                </a:solidFill>
                <a:latin typeface="RR Pioneer 1"/>
              </a:rPr>
              <a:t>Results</a:t>
            </a:r>
          </a:p>
          <a:p>
            <a:pPr marL="690881" lvl="1" indent="-345440" algn="l">
              <a:lnSpc>
                <a:spcPts val="5600"/>
              </a:lnSpc>
              <a:buFont typeface="Arial"/>
              <a:buChar char="•"/>
            </a:pPr>
            <a:r>
              <a:rPr lang="en-US" sz="3200" spc="83" dirty="0">
                <a:solidFill>
                  <a:srgbClr val="000000"/>
                </a:solidFill>
                <a:latin typeface="RR Pioneer 2"/>
              </a:rPr>
              <a:t>Future Works</a:t>
            </a:r>
          </a:p>
        </p:txBody>
      </p:sp>
      <p:sp>
        <p:nvSpPr>
          <p:cNvPr id="11" name="TextBox 11"/>
          <p:cNvSpPr txBox="1"/>
          <p:nvPr/>
        </p:nvSpPr>
        <p:spPr>
          <a:xfrm>
            <a:off x="437034" y="282425"/>
            <a:ext cx="5296592" cy="765175"/>
          </a:xfrm>
          <a:prstGeom prst="rect">
            <a:avLst/>
          </a:prstGeom>
        </p:spPr>
        <p:txBody>
          <a:bodyPr lIns="0" tIns="0" rIns="0" bIns="0" rtlCol="0" anchor="t">
            <a:spAutoFit/>
          </a:bodyPr>
          <a:lstStyle/>
          <a:p>
            <a:pPr algn="l">
              <a:lnSpc>
                <a:spcPts val="5600"/>
              </a:lnSpc>
            </a:pPr>
            <a:r>
              <a:rPr lang="en-US" sz="4000">
                <a:solidFill>
                  <a:srgbClr val="000000"/>
                </a:solidFill>
                <a:latin typeface="RR Pioneer 2"/>
              </a:rPr>
              <a:t>Outline:</a:t>
            </a:r>
          </a:p>
        </p:txBody>
      </p:sp>
      <p:sp>
        <p:nvSpPr>
          <p:cNvPr id="13" name="TextBox 13"/>
          <p:cNvSpPr txBox="1"/>
          <p:nvPr/>
        </p:nvSpPr>
        <p:spPr>
          <a:xfrm>
            <a:off x="11727560" y="12738372"/>
            <a:ext cx="1182486" cy="344805"/>
          </a:xfrm>
          <a:prstGeom prst="rect">
            <a:avLst/>
          </a:prstGeom>
        </p:spPr>
        <p:txBody>
          <a:bodyPr lIns="0" tIns="0" rIns="0" bIns="0" rtlCol="0" anchor="t">
            <a:spAutoFit/>
          </a:bodyPr>
          <a:lstStyle/>
          <a:p>
            <a:pPr algn="l">
              <a:lnSpc>
                <a:spcPts val="2520"/>
              </a:lnSpc>
            </a:pPr>
            <a:r>
              <a:rPr lang="en-US" sz="1800" dirty="0">
                <a:solidFill>
                  <a:srgbClr val="141414"/>
                </a:solidFill>
                <a:latin typeface="RR Pioneer 1"/>
              </a:rPr>
              <a:t>29.04.2022</a:t>
            </a:r>
          </a:p>
        </p:txBody>
      </p:sp>
      <p:sp>
        <p:nvSpPr>
          <p:cNvPr id="15" name="TextBox 15"/>
          <p:cNvSpPr txBox="1"/>
          <p:nvPr/>
        </p:nvSpPr>
        <p:spPr>
          <a:xfrm>
            <a:off x="23491061" y="12738372"/>
            <a:ext cx="384990" cy="344805"/>
          </a:xfrm>
          <a:prstGeom prst="rect">
            <a:avLst/>
          </a:prstGeom>
        </p:spPr>
        <p:txBody>
          <a:bodyPr lIns="0" tIns="0" rIns="0" bIns="0" rtlCol="0" anchor="t">
            <a:spAutoFit/>
          </a:bodyPr>
          <a:lstStyle/>
          <a:p>
            <a:pPr algn="r">
              <a:lnSpc>
                <a:spcPts val="2520"/>
              </a:lnSpc>
            </a:pPr>
            <a:r>
              <a:rPr lang="en-US" sz="1800">
                <a:solidFill>
                  <a:srgbClr val="141414"/>
                </a:solidFill>
                <a:latin typeface="RR Pioneer 1"/>
              </a:rP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089">
            <a:off x="439714" y="1175438"/>
            <a:ext cx="23504571" cy="0"/>
          </a:xfrm>
          <a:prstGeom prst="line">
            <a:avLst/>
          </a:prstGeom>
          <a:ln w="28575" cap="flat">
            <a:solidFill>
              <a:srgbClr val="4F3054"/>
            </a:solidFill>
            <a:prstDash val="sysDot"/>
            <a:headEnd type="none" w="sm" len="sm"/>
            <a:tailEnd type="none" w="sm" len="sm"/>
          </a:ln>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11149059" y="2060874"/>
            <a:ext cx="12729627" cy="9921621"/>
          </a:xfrm>
          <a:prstGeom prst="rect">
            <a:avLst/>
          </a:prstGeom>
        </p:spPr>
      </p:pic>
      <p:pic>
        <p:nvPicPr>
          <p:cNvPr id="6" name="Picture 6"/>
          <p:cNvPicPr>
            <a:picLocks noChangeAspect="1"/>
          </p:cNvPicPr>
          <p:nvPr/>
        </p:nvPicPr>
        <p:blipFill>
          <a:blip r:embed="rId6"/>
          <a:srcRect/>
          <a:stretch>
            <a:fillRect/>
          </a:stretch>
        </p:blipFill>
        <p:spPr>
          <a:xfrm>
            <a:off x="446590" y="6178725"/>
            <a:ext cx="10123769" cy="5803769"/>
          </a:xfrm>
          <a:prstGeom prst="rect">
            <a:avLst/>
          </a:prstGeom>
        </p:spPr>
      </p:pic>
      <p:sp>
        <p:nvSpPr>
          <p:cNvPr id="7" name="TextBox 7"/>
          <p:cNvSpPr txBox="1"/>
          <p:nvPr/>
        </p:nvSpPr>
        <p:spPr>
          <a:xfrm>
            <a:off x="510685" y="1984674"/>
            <a:ext cx="9995578" cy="1704975"/>
          </a:xfrm>
          <a:prstGeom prst="rect">
            <a:avLst/>
          </a:prstGeom>
        </p:spPr>
        <p:txBody>
          <a:bodyPr lIns="0" tIns="0" rIns="0" bIns="0" rtlCol="0" anchor="t">
            <a:spAutoFit/>
          </a:bodyPr>
          <a:lstStyle/>
          <a:p>
            <a:pPr>
              <a:lnSpc>
                <a:spcPts val="4320"/>
              </a:lnSpc>
            </a:pPr>
            <a:r>
              <a:rPr lang="en-US" sz="3600">
                <a:solidFill>
                  <a:srgbClr val="000000"/>
                </a:solidFill>
                <a:latin typeface="RR Pioneer 1"/>
              </a:rPr>
              <a:t>Learning to ride a bike requires trial and error, much like reinforcement learning.</a:t>
            </a:r>
          </a:p>
          <a:p>
            <a:pPr algn="l">
              <a:lnSpc>
                <a:spcPts val="4320"/>
              </a:lnSpc>
            </a:pPr>
            <a:endParaRPr lang="en-US" sz="3600">
              <a:solidFill>
                <a:srgbClr val="000000"/>
              </a:solidFill>
              <a:latin typeface="RR Pioneer 1"/>
            </a:endParaRPr>
          </a:p>
        </p:txBody>
      </p:sp>
      <p:sp>
        <p:nvSpPr>
          <p:cNvPr id="8" name="TextBox 8"/>
          <p:cNvSpPr txBox="1"/>
          <p:nvPr/>
        </p:nvSpPr>
        <p:spPr>
          <a:xfrm>
            <a:off x="510685" y="3397000"/>
            <a:ext cx="9995578" cy="2103247"/>
          </a:xfrm>
          <a:prstGeom prst="rect">
            <a:avLst/>
          </a:prstGeom>
        </p:spPr>
        <p:txBody>
          <a:bodyPr lIns="0" tIns="0" rIns="0" bIns="0" rtlCol="0" anchor="t">
            <a:spAutoFit/>
          </a:bodyPr>
          <a:lstStyle/>
          <a:p>
            <a:pPr marL="690881" lvl="1" indent="-345440">
              <a:lnSpc>
                <a:spcPts val="5504"/>
              </a:lnSpc>
              <a:buFont typeface="Arial"/>
              <a:buChar char="•"/>
            </a:pPr>
            <a:r>
              <a:rPr lang="en-US" sz="3200">
                <a:solidFill>
                  <a:srgbClr val="2B8078"/>
                </a:solidFill>
                <a:latin typeface="RR Pioneer 1"/>
              </a:rPr>
              <a:t>A learning agent:</a:t>
            </a:r>
            <a:r>
              <a:rPr lang="en-US" sz="3200">
                <a:solidFill>
                  <a:srgbClr val="000000"/>
                </a:solidFill>
                <a:latin typeface="RR Pioneer 1"/>
              </a:rPr>
              <a:t> A kid learns bike</a:t>
            </a:r>
          </a:p>
          <a:p>
            <a:pPr marL="690881" lvl="1" indent="-345440">
              <a:lnSpc>
                <a:spcPts val="5504"/>
              </a:lnSpc>
              <a:buFont typeface="Arial"/>
              <a:buChar char="•"/>
            </a:pPr>
            <a:r>
              <a:rPr lang="en-US" sz="3200">
                <a:solidFill>
                  <a:srgbClr val="2B8078"/>
                </a:solidFill>
                <a:latin typeface="RR Pioneer 1"/>
              </a:rPr>
              <a:t>A learning algorithm:</a:t>
            </a:r>
            <a:r>
              <a:rPr lang="en-US" sz="3200">
                <a:solidFill>
                  <a:srgbClr val="000000"/>
                </a:solidFill>
                <a:latin typeface="RR Pioneer 1"/>
              </a:rPr>
              <a:t> Parents</a:t>
            </a:r>
          </a:p>
          <a:p>
            <a:pPr marL="690881" lvl="1" indent="-345440" algn="l">
              <a:lnSpc>
                <a:spcPts val="5504"/>
              </a:lnSpc>
              <a:buFont typeface="Arial"/>
              <a:buChar char="•"/>
            </a:pPr>
            <a:r>
              <a:rPr lang="en-US" sz="3200">
                <a:solidFill>
                  <a:srgbClr val="2B8078"/>
                </a:solidFill>
                <a:latin typeface="RR Pioneer 1"/>
              </a:rPr>
              <a:t>Environment:</a:t>
            </a:r>
            <a:r>
              <a:rPr lang="en-US" sz="3200">
                <a:solidFill>
                  <a:srgbClr val="000000"/>
                </a:solidFill>
                <a:latin typeface="RR Pioneer 1"/>
              </a:rPr>
              <a:t> Bike, road, trials (success, fail) ... </a:t>
            </a:r>
          </a:p>
        </p:txBody>
      </p:sp>
      <p:sp>
        <p:nvSpPr>
          <p:cNvPr id="9" name="TextBox 9"/>
          <p:cNvSpPr txBox="1"/>
          <p:nvPr/>
        </p:nvSpPr>
        <p:spPr>
          <a:xfrm>
            <a:off x="14246894" y="12079332"/>
            <a:ext cx="9631791" cy="304800"/>
          </a:xfrm>
          <a:prstGeom prst="rect">
            <a:avLst/>
          </a:prstGeom>
        </p:spPr>
        <p:txBody>
          <a:bodyPr lIns="0" tIns="0" rIns="0" bIns="0" rtlCol="0" anchor="t">
            <a:spAutoFit/>
          </a:bodyPr>
          <a:lstStyle/>
          <a:p>
            <a:pPr algn="r">
              <a:lnSpc>
                <a:spcPts val="2160"/>
              </a:lnSpc>
            </a:pPr>
            <a:r>
              <a:rPr lang="en-US" sz="1800">
                <a:solidFill>
                  <a:srgbClr val="000000"/>
                </a:solidFill>
                <a:latin typeface="RR Pioneer 1"/>
              </a:rPr>
              <a:t>(developer.nvidia.com)</a:t>
            </a:r>
          </a:p>
        </p:txBody>
      </p:sp>
      <p:sp>
        <p:nvSpPr>
          <p:cNvPr id="10" name="TextBox 10"/>
          <p:cNvSpPr txBox="1"/>
          <p:nvPr/>
        </p:nvSpPr>
        <p:spPr>
          <a:xfrm>
            <a:off x="215871" y="12060282"/>
            <a:ext cx="9631791" cy="304800"/>
          </a:xfrm>
          <a:prstGeom prst="rect">
            <a:avLst/>
          </a:prstGeom>
        </p:spPr>
        <p:txBody>
          <a:bodyPr lIns="0" tIns="0" rIns="0" bIns="0" rtlCol="0" anchor="t">
            <a:spAutoFit/>
          </a:bodyPr>
          <a:lstStyle/>
          <a:p>
            <a:pPr algn="r">
              <a:lnSpc>
                <a:spcPts val="2160"/>
              </a:lnSpc>
            </a:pPr>
            <a:r>
              <a:rPr lang="en-US" sz="1800">
                <a:solidFill>
                  <a:srgbClr val="000000"/>
                </a:solidFill>
                <a:latin typeface="RR Pioneer 1"/>
                <a:hlinkClick r:id="rId7" tooltip="https://nervanasystems.github.io/coach/_images/design.png"/>
              </a:rPr>
              <a:t>https://nervanasystems.github.io/coach</a:t>
            </a:r>
            <a:r>
              <a:rPr lang="en-US" sz="1800">
                <a:solidFill>
                  <a:srgbClr val="000000"/>
                </a:solidFill>
                <a:latin typeface="RR Pioneer 1"/>
              </a:rPr>
              <a:t>)</a:t>
            </a:r>
          </a:p>
        </p:txBody>
      </p:sp>
      <p:sp>
        <p:nvSpPr>
          <p:cNvPr id="11" name="TextBox 11"/>
          <p:cNvSpPr txBox="1"/>
          <p:nvPr/>
        </p:nvSpPr>
        <p:spPr>
          <a:xfrm>
            <a:off x="439716" y="326920"/>
            <a:ext cx="10066547" cy="765175"/>
          </a:xfrm>
          <a:prstGeom prst="rect">
            <a:avLst/>
          </a:prstGeom>
        </p:spPr>
        <p:txBody>
          <a:bodyPr lIns="0" tIns="0" rIns="0" bIns="0" rtlCol="0" anchor="t">
            <a:spAutoFit/>
          </a:bodyPr>
          <a:lstStyle/>
          <a:p>
            <a:pPr algn="l">
              <a:lnSpc>
                <a:spcPts val="5600"/>
              </a:lnSpc>
            </a:pPr>
            <a:r>
              <a:rPr lang="en-US" sz="4000">
                <a:solidFill>
                  <a:srgbClr val="000000"/>
                </a:solidFill>
                <a:latin typeface="RR Pioneer 2"/>
              </a:rPr>
              <a:t>1.a. Reinforcement Learning in a Nutshell</a:t>
            </a:r>
          </a:p>
        </p:txBody>
      </p:sp>
      <p:sp>
        <p:nvSpPr>
          <p:cNvPr id="12" name="TextBox 12"/>
          <p:cNvSpPr txBox="1"/>
          <p:nvPr/>
        </p:nvSpPr>
        <p:spPr>
          <a:xfrm>
            <a:off x="16239548" y="326920"/>
            <a:ext cx="7704744" cy="765175"/>
          </a:xfrm>
          <a:prstGeom prst="rect">
            <a:avLst/>
          </a:prstGeom>
        </p:spPr>
        <p:txBody>
          <a:bodyPr lIns="0" tIns="0" rIns="0" bIns="0" rtlCol="0" anchor="t">
            <a:spAutoFit/>
          </a:bodyPr>
          <a:lstStyle/>
          <a:p>
            <a:pPr algn="r">
              <a:lnSpc>
                <a:spcPts val="5600"/>
              </a:lnSpc>
            </a:pPr>
            <a:r>
              <a:rPr lang="en-US" sz="4000">
                <a:solidFill>
                  <a:srgbClr val="C0BAE8"/>
                </a:solidFill>
                <a:latin typeface="RR Pioneer 3"/>
              </a:rPr>
              <a:t>Introduction</a:t>
            </a:r>
          </a:p>
        </p:txBody>
      </p:sp>
      <p:sp>
        <p:nvSpPr>
          <p:cNvPr id="14" name="TextBox 14"/>
          <p:cNvSpPr txBox="1"/>
          <p:nvPr/>
        </p:nvSpPr>
        <p:spPr>
          <a:xfrm>
            <a:off x="11730243" y="12782866"/>
            <a:ext cx="1182486" cy="344805"/>
          </a:xfrm>
          <a:prstGeom prst="rect">
            <a:avLst/>
          </a:prstGeom>
        </p:spPr>
        <p:txBody>
          <a:bodyPr lIns="0" tIns="0" rIns="0" bIns="0" rtlCol="0" anchor="t">
            <a:spAutoFit/>
          </a:bodyPr>
          <a:lstStyle/>
          <a:p>
            <a:pPr algn="l">
              <a:lnSpc>
                <a:spcPts val="2520"/>
              </a:lnSpc>
            </a:pPr>
            <a:r>
              <a:rPr lang="en-US" sz="1800">
                <a:solidFill>
                  <a:srgbClr val="141414"/>
                </a:solidFill>
                <a:latin typeface="RR Pioneer 1"/>
              </a:rPr>
              <a:t>29.04.2022</a:t>
            </a:r>
          </a:p>
        </p:txBody>
      </p:sp>
      <p:sp>
        <p:nvSpPr>
          <p:cNvPr id="16" name="TextBox 16"/>
          <p:cNvSpPr txBox="1"/>
          <p:nvPr/>
        </p:nvSpPr>
        <p:spPr>
          <a:xfrm>
            <a:off x="23493743" y="12782866"/>
            <a:ext cx="384990" cy="344805"/>
          </a:xfrm>
          <a:prstGeom prst="rect">
            <a:avLst/>
          </a:prstGeom>
        </p:spPr>
        <p:txBody>
          <a:bodyPr lIns="0" tIns="0" rIns="0" bIns="0" rtlCol="0" anchor="t">
            <a:spAutoFit/>
          </a:bodyPr>
          <a:lstStyle/>
          <a:p>
            <a:pPr algn="r">
              <a:lnSpc>
                <a:spcPts val="2520"/>
              </a:lnSpc>
            </a:pPr>
            <a:r>
              <a:rPr lang="en-US" sz="1800">
                <a:solidFill>
                  <a:srgbClr val="141414"/>
                </a:solidFill>
                <a:latin typeface="RR Pioneer 1"/>
              </a:rPr>
              <a:t>2</a:t>
            </a:r>
          </a:p>
        </p:txBody>
      </p:sp>
    </p:spTree>
  </p:cSld>
  <p:clrMapOvr>
    <a:masterClrMapping/>
  </p:clrMapOvr>
  <p:timing>
    <p:tnLst>
      <p:par>
        <p:cTn id="1" dur="indefinite" restart="never" nodeType="tmRoot">
          <p:childTnLst>
            <p:video>
              <p:cMediaNode vol="0">
                <p:cTn id="2"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089">
            <a:off x="437032" y="1130944"/>
            <a:ext cx="23504571" cy="0"/>
          </a:xfrm>
          <a:prstGeom prst="line">
            <a:avLst/>
          </a:prstGeom>
          <a:ln w="28575" cap="flat">
            <a:solidFill>
              <a:srgbClr val="4F3054"/>
            </a:solidFill>
            <a:prstDash val="sysDot"/>
            <a:headEnd type="none" w="sm" len="sm"/>
            <a:tailEnd type="none" w="sm" len="sm"/>
          </a:ln>
        </p:spPr>
      </p:sp>
      <p:pic>
        <p:nvPicPr>
          <p:cNvPr id="3" name="Picture 3"/>
          <p:cNvPicPr>
            <a:picLocks noChangeAspect="1"/>
          </p:cNvPicPr>
          <p:nvPr/>
        </p:nvPicPr>
        <p:blipFill>
          <a:blip r:embed="rId2"/>
          <a:srcRect/>
          <a:stretch>
            <a:fillRect/>
          </a:stretch>
        </p:blipFill>
        <p:spPr>
          <a:xfrm>
            <a:off x="437025" y="2404913"/>
            <a:ext cx="16839862" cy="1646002"/>
          </a:xfrm>
          <a:prstGeom prst="rect">
            <a:avLst/>
          </a:prstGeom>
        </p:spPr>
      </p:pic>
      <p:pic>
        <p:nvPicPr>
          <p:cNvPr id="4" name="Picture 4"/>
          <p:cNvPicPr>
            <a:picLocks noChangeAspect="1"/>
          </p:cNvPicPr>
          <p:nvPr/>
        </p:nvPicPr>
        <p:blipFill>
          <a:blip r:embed="rId3"/>
          <a:srcRect/>
          <a:stretch>
            <a:fillRect/>
          </a:stretch>
        </p:blipFill>
        <p:spPr>
          <a:xfrm>
            <a:off x="437034" y="4241415"/>
            <a:ext cx="20184017" cy="8432434"/>
          </a:xfrm>
          <a:prstGeom prst="rect">
            <a:avLst/>
          </a:prstGeom>
        </p:spPr>
      </p:pic>
      <p:sp>
        <p:nvSpPr>
          <p:cNvPr id="5" name="TextBox 5"/>
          <p:cNvSpPr txBox="1"/>
          <p:nvPr/>
        </p:nvSpPr>
        <p:spPr>
          <a:xfrm>
            <a:off x="437034" y="282425"/>
            <a:ext cx="8677251" cy="667875"/>
          </a:xfrm>
          <a:prstGeom prst="rect">
            <a:avLst/>
          </a:prstGeom>
        </p:spPr>
        <p:txBody>
          <a:bodyPr lIns="0" tIns="0" rIns="0" bIns="0" rtlCol="0" anchor="t">
            <a:spAutoFit/>
          </a:bodyPr>
          <a:lstStyle/>
          <a:p>
            <a:pPr algn="l">
              <a:lnSpc>
                <a:spcPts val="5600"/>
              </a:lnSpc>
            </a:pPr>
            <a:r>
              <a:rPr lang="en-US" sz="4000" dirty="0">
                <a:solidFill>
                  <a:srgbClr val="1A1A1A"/>
                </a:solidFill>
                <a:latin typeface="RR Pioneer 2"/>
              </a:rPr>
              <a:t>2.a. Q-Learning</a:t>
            </a:r>
          </a:p>
        </p:txBody>
      </p:sp>
      <p:sp>
        <p:nvSpPr>
          <p:cNvPr id="6" name="TextBox 6"/>
          <p:cNvSpPr txBox="1"/>
          <p:nvPr/>
        </p:nvSpPr>
        <p:spPr>
          <a:xfrm>
            <a:off x="16236866" y="282426"/>
            <a:ext cx="7704744" cy="765175"/>
          </a:xfrm>
          <a:prstGeom prst="rect">
            <a:avLst/>
          </a:prstGeom>
        </p:spPr>
        <p:txBody>
          <a:bodyPr lIns="0" tIns="0" rIns="0" bIns="0" rtlCol="0" anchor="t">
            <a:spAutoFit/>
          </a:bodyPr>
          <a:lstStyle/>
          <a:p>
            <a:pPr algn="r">
              <a:lnSpc>
                <a:spcPts val="5600"/>
              </a:lnSpc>
            </a:pPr>
            <a:r>
              <a:rPr lang="en-US" sz="4000">
                <a:solidFill>
                  <a:srgbClr val="C0BAE8"/>
                </a:solidFill>
                <a:latin typeface="RR Pioneer 3"/>
              </a:rPr>
              <a:t>Applications</a:t>
            </a:r>
          </a:p>
        </p:txBody>
      </p:sp>
      <p:sp>
        <p:nvSpPr>
          <p:cNvPr id="7" name="TextBox 7"/>
          <p:cNvSpPr txBox="1"/>
          <p:nvPr/>
        </p:nvSpPr>
        <p:spPr>
          <a:xfrm>
            <a:off x="437034" y="1166663"/>
            <a:ext cx="21718822" cy="1162050"/>
          </a:xfrm>
          <a:prstGeom prst="rect">
            <a:avLst/>
          </a:prstGeom>
        </p:spPr>
        <p:txBody>
          <a:bodyPr lIns="0" tIns="0" rIns="0" bIns="0" rtlCol="0" anchor="t">
            <a:spAutoFit/>
          </a:bodyPr>
          <a:lstStyle/>
          <a:p>
            <a:pPr algn="l">
              <a:lnSpc>
                <a:spcPts val="4320"/>
              </a:lnSpc>
            </a:pPr>
            <a:r>
              <a:rPr lang="en-US" sz="3600">
                <a:solidFill>
                  <a:srgbClr val="000000"/>
                </a:solidFill>
                <a:latin typeface="RR Pioneer 1"/>
              </a:rPr>
              <a:t>One of the early breakthroughs in Reinforcement Learning was the development of an algorithm called Q-Learning (Watkins, 1989), defined by:</a:t>
            </a:r>
          </a:p>
        </p:txBody>
      </p:sp>
      <p:sp>
        <p:nvSpPr>
          <p:cNvPr id="11" name="TextBox 11"/>
          <p:cNvSpPr txBox="1"/>
          <p:nvPr/>
        </p:nvSpPr>
        <p:spPr>
          <a:xfrm>
            <a:off x="11727560" y="12738372"/>
            <a:ext cx="1182486" cy="344805"/>
          </a:xfrm>
          <a:prstGeom prst="rect">
            <a:avLst/>
          </a:prstGeom>
        </p:spPr>
        <p:txBody>
          <a:bodyPr lIns="0" tIns="0" rIns="0" bIns="0" rtlCol="0" anchor="t">
            <a:spAutoFit/>
          </a:bodyPr>
          <a:lstStyle/>
          <a:p>
            <a:pPr algn="l">
              <a:lnSpc>
                <a:spcPts val="2520"/>
              </a:lnSpc>
            </a:pPr>
            <a:r>
              <a:rPr lang="en-US" sz="1800">
                <a:solidFill>
                  <a:srgbClr val="141414"/>
                </a:solidFill>
                <a:latin typeface="RR Pioneer 1"/>
              </a:rPr>
              <a:t>29.04.2022</a:t>
            </a:r>
          </a:p>
        </p:txBody>
      </p:sp>
      <p:sp>
        <p:nvSpPr>
          <p:cNvPr id="13" name="TextBox 13"/>
          <p:cNvSpPr txBox="1"/>
          <p:nvPr/>
        </p:nvSpPr>
        <p:spPr>
          <a:xfrm>
            <a:off x="23491061" y="12738372"/>
            <a:ext cx="384990" cy="344805"/>
          </a:xfrm>
          <a:prstGeom prst="rect">
            <a:avLst/>
          </a:prstGeom>
        </p:spPr>
        <p:txBody>
          <a:bodyPr lIns="0" tIns="0" rIns="0" bIns="0" rtlCol="0" anchor="t">
            <a:spAutoFit/>
          </a:bodyPr>
          <a:lstStyle/>
          <a:p>
            <a:pPr algn="r">
              <a:lnSpc>
                <a:spcPts val="2520"/>
              </a:lnSpc>
            </a:pPr>
            <a:r>
              <a:rPr lang="en-US" sz="1800">
                <a:solidFill>
                  <a:srgbClr val="141414"/>
                </a:solidFill>
                <a:latin typeface="RR Pioneer 1"/>
              </a:rPr>
              <a:t>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07913" y="3394682"/>
            <a:ext cx="13574539" cy="8665081"/>
          </a:xfrm>
          <a:prstGeom prst="rect">
            <a:avLst/>
          </a:prstGeom>
        </p:spPr>
      </p:pic>
      <p:pic>
        <p:nvPicPr>
          <p:cNvPr id="3" name="Picture 3"/>
          <p:cNvPicPr>
            <a:picLocks noChangeAspect="1"/>
          </p:cNvPicPr>
          <p:nvPr/>
        </p:nvPicPr>
        <p:blipFill>
          <a:blip r:embed="rId3"/>
          <a:srcRect/>
          <a:stretch>
            <a:fillRect/>
          </a:stretch>
        </p:blipFill>
        <p:spPr>
          <a:xfrm>
            <a:off x="0" y="5982208"/>
            <a:ext cx="10460288" cy="6175928"/>
          </a:xfrm>
          <a:prstGeom prst="rect">
            <a:avLst/>
          </a:prstGeom>
        </p:spPr>
      </p:pic>
      <p:sp>
        <p:nvSpPr>
          <p:cNvPr id="4" name="TextBox 4"/>
          <p:cNvSpPr txBox="1"/>
          <p:nvPr/>
        </p:nvSpPr>
        <p:spPr>
          <a:xfrm>
            <a:off x="437034" y="1480157"/>
            <a:ext cx="16056748" cy="1162050"/>
          </a:xfrm>
          <a:prstGeom prst="rect">
            <a:avLst/>
          </a:prstGeom>
        </p:spPr>
        <p:txBody>
          <a:bodyPr lIns="0" tIns="0" rIns="0" bIns="0" rtlCol="0" anchor="t">
            <a:spAutoFit/>
          </a:bodyPr>
          <a:lstStyle/>
          <a:p>
            <a:pPr algn="l">
              <a:lnSpc>
                <a:spcPts val="4320"/>
              </a:lnSpc>
            </a:pPr>
            <a:r>
              <a:rPr lang="en-US" sz="3600">
                <a:solidFill>
                  <a:srgbClr val="000000"/>
                </a:solidFill>
                <a:latin typeface="RR Pioneer 2"/>
              </a:rPr>
              <a:t>Goal: Obtain cards the sum of whose numerical values is as great as possible without exceeding 21</a:t>
            </a:r>
          </a:p>
        </p:txBody>
      </p:sp>
      <p:sp>
        <p:nvSpPr>
          <p:cNvPr id="5" name="TextBox 5"/>
          <p:cNvSpPr txBox="1"/>
          <p:nvPr/>
        </p:nvSpPr>
        <p:spPr>
          <a:xfrm>
            <a:off x="437034" y="282425"/>
            <a:ext cx="8677251" cy="667875"/>
          </a:xfrm>
          <a:prstGeom prst="rect">
            <a:avLst/>
          </a:prstGeom>
        </p:spPr>
        <p:txBody>
          <a:bodyPr lIns="0" tIns="0" rIns="0" bIns="0" rtlCol="0" anchor="t">
            <a:spAutoFit/>
          </a:bodyPr>
          <a:lstStyle/>
          <a:p>
            <a:pPr algn="l">
              <a:lnSpc>
                <a:spcPts val="5600"/>
              </a:lnSpc>
            </a:pPr>
            <a:r>
              <a:rPr lang="en-US" sz="4000" dirty="0">
                <a:solidFill>
                  <a:srgbClr val="1A1A1A"/>
                </a:solidFill>
                <a:latin typeface="RR Pioneer 2"/>
              </a:rPr>
              <a:t>2.b. Blackjack Game (Q-Learning)</a:t>
            </a:r>
          </a:p>
        </p:txBody>
      </p:sp>
      <p:sp>
        <p:nvSpPr>
          <p:cNvPr id="6" name="AutoShape 6"/>
          <p:cNvSpPr/>
          <p:nvPr/>
        </p:nvSpPr>
        <p:spPr>
          <a:xfrm rot="2089">
            <a:off x="437032" y="1130944"/>
            <a:ext cx="23504571" cy="0"/>
          </a:xfrm>
          <a:prstGeom prst="line">
            <a:avLst/>
          </a:prstGeom>
          <a:ln w="28575" cap="flat">
            <a:solidFill>
              <a:srgbClr val="4F3054"/>
            </a:solidFill>
            <a:prstDash val="sysDot"/>
            <a:headEnd type="none" w="sm" len="sm"/>
            <a:tailEnd type="none" w="sm" len="sm"/>
          </a:ln>
        </p:spPr>
      </p:sp>
      <p:sp>
        <p:nvSpPr>
          <p:cNvPr id="7" name="TextBox 7"/>
          <p:cNvSpPr txBox="1"/>
          <p:nvPr/>
        </p:nvSpPr>
        <p:spPr>
          <a:xfrm>
            <a:off x="16236866" y="282426"/>
            <a:ext cx="7704744" cy="765175"/>
          </a:xfrm>
          <a:prstGeom prst="rect">
            <a:avLst/>
          </a:prstGeom>
        </p:spPr>
        <p:txBody>
          <a:bodyPr lIns="0" tIns="0" rIns="0" bIns="0" rtlCol="0" anchor="t">
            <a:spAutoFit/>
          </a:bodyPr>
          <a:lstStyle/>
          <a:p>
            <a:pPr algn="r">
              <a:lnSpc>
                <a:spcPts val="5600"/>
              </a:lnSpc>
            </a:pPr>
            <a:r>
              <a:rPr lang="en-US" sz="4000">
                <a:solidFill>
                  <a:srgbClr val="C0BAE8"/>
                </a:solidFill>
                <a:latin typeface="RR Pioneer 3"/>
              </a:rPr>
              <a:t>Applications</a:t>
            </a:r>
          </a:p>
        </p:txBody>
      </p:sp>
      <p:sp>
        <p:nvSpPr>
          <p:cNvPr id="11" name="TextBox 11"/>
          <p:cNvSpPr txBox="1"/>
          <p:nvPr/>
        </p:nvSpPr>
        <p:spPr>
          <a:xfrm>
            <a:off x="11727560" y="12738372"/>
            <a:ext cx="1182486" cy="344805"/>
          </a:xfrm>
          <a:prstGeom prst="rect">
            <a:avLst/>
          </a:prstGeom>
        </p:spPr>
        <p:txBody>
          <a:bodyPr lIns="0" tIns="0" rIns="0" bIns="0" rtlCol="0" anchor="t">
            <a:spAutoFit/>
          </a:bodyPr>
          <a:lstStyle/>
          <a:p>
            <a:pPr algn="l">
              <a:lnSpc>
                <a:spcPts val="2520"/>
              </a:lnSpc>
            </a:pPr>
            <a:r>
              <a:rPr lang="en-US" sz="1800">
                <a:solidFill>
                  <a:srgbClr val="141414"/>
                </a:solidFill>
                <a:latin typeface="RR Pioneer 1"/>
              </a:rPr>
              <a:t>29.04.2022</a:t>
            </a:r>
          </a:p>
        </p:txBody>
      </p:sp>
      <p:sp>
        <p:nvSpPr>
          <p:cNvPr id="13" name="TextBox 13"/>
          <p:cNvSpPr txBox="1"/>
          <p:nvPr/>
        </p:nvSpPr>
        <p:spPr>
          <a:xfrm>
            <a:off x="23491061" y="12738372"/>
            <a:ext cx="384990" cy="344805"/>
          </a:xfrm>
          <a:prstGeom prst="rect">
            <a:avLst/>
          </a:prstGeom>
        </p:spPr>
        <p:txBody>
          <a:bodyPr lIns="0" tIns="0" rIns="0" bIns="0" rtlCol="0" anchor="t">
            <a:spAutoFit/>
          </a:bodyPr>
          <a:lstStyle/>
          <a:p>
            <a:pPr algn="r">
              <a:lnSpc>
                <a:spcPts val="2520"/>
              </a:lnSpc>
            </a:pPr>
            <a:r>
              <a:rPr lang="en-US" sz="1800">
                <a:solidFill>
                  <a:srgbClr val="141414"/>
                </a:solidFill>
                <a:latin typeface="RR Pioneer 1"/>
              </a:rPr>
              <a:t>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8"/>
          <a:srcRect/>
          <a:stretch>
            <a:fillRect/>
          </a:stretch>
        </p:blipFill>
        <p:spPr>
          <a:xfrm>
            <a:off x="9537757" y="1371600"/>
            <a:ext cx="5269735" cy="5269735"/>
          </a:xfrm>
          <a:prstGeom prst="rect">
            <a:avLst/>
          </a:prstGeom>
        </p:spPr>
      </p:pic>
      <p:pic>
        <p:nvPicPr>
          <p:cNvPr id="5" name="Picture 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9"/>
          <a:srcRect/>
          <a:stretch>
            <a:fillRect/>
          </a:stretch>
        </p:blipFill>
        <p:spPr>
          <a:xfrm>
            <a:off x="9537757" y="6798309"/>
            <a:ext cx="5269735" cy="5269735"/>
          </a:xfrm>
          <a:prstGeom prst="rect">
            <a:avLst/>
          </a:prstGeom>
        </p:spPr>
      </p:pic>
      <p:pic>
        <p:nvPicPr>
          <p:cNvPr id="6" name="Picture 6"/>
          <p:cNvPicPr>
            <a:picLocks noChangeAspect="1"/>
          </p:cNvPicPr>
          <p:nvPr/>
        </p:nvPicPr>
        <p:blipFill>
          <a:blip r:embed="rId20"/>
          <a:srcRect/>
          <a:stretch>
            <a:fillRect/>
          </a:stretch>
        </p:blipFill>
        <p:spPr>
          <a:xfrm>
            <a:off x="10063867" y="6037000"/>
            <a:ext cx="4255027" cy="996385"/>
          </a:xfrm>
          <a:prstGeom prst="rect">
            <a:avLst/>
          </a:prstGeom>
        </p:spPr>
      </p:pic>
      <p:pic>
        <p:nvPicPr>
          <p:cNvPr id="7" name="Picture 7">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1"/>
          <a:srcRect/>
          <a:stretch>
            <a:fillRect/>
          </a:stretch>
        </p:blipFill>
        <p:spPr>
          <a:xfrm>
            <a:off x="4885438" y="6798309"/>
            <a:ext cx="5269735" cy="5269735"/>
          </a:xfrm>
          <a:prstGeom prst="rect">
            <a:avLst/>
          </a:prstGeom>
        </p:spPr>
      </p:pic>
      <p:pic>
        <p:nvPicPr>
          <p:cNvPr id="8" name="Picture 8">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2"/>
          <a:srcRect/>
          <a:stretch>
            <a:fillRect/>
          </a:stretch>
        </p:blipFill>
        <p:spPr>
          <a:xfrm>
            <a:off x="14415409" y="6798309"/>
            <a:ext cx="5269735" cy="5269735"/>
          </a:xfrm>
          <a:prstGeom prst="rect">
            <a:avLst/>
          </a:prstGeom>
        </p:spPr>
      </p:pic>
      <p:pic>
        <p:nvPicPr>
          <p:cNvPr id="9" name="Picture 9">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3"/>
          <a:srcRect/>
          <a:stretch>
            <a:fillRect/>
          </a:stretch>
        </p:blipFill>
        <p:spPr>
          <a:xfrm>
            <a:off x="19161890" y="6798309"/>
            <a:ext cx="5269735" cy="5269735"/>
          </a:xfrm>
          <a:prstGeom prst="rect">
            <a:avLst/>
          </a:prstGeom>
        </p:spPr>
      </p:pic>
      <p:pic>
        <p:nvPicPr>
          <p:cNvPr id="10" name="Picture 10"/>
          <p:cNvPicPr>
            <a:picLocks noChangeAspect="1"/>
          </p:cNvPicPr>
          <p:nvPr/>
        </p:nvPicPr>
        <p:blipFill>
          <a:blip r:embed="rId24"/>
          <a:srcRect/>
          <a:stretch>
            <a:fillRect/>
          </a:stretch>
        </p:blipFill>
        <p:spPr>
          <a:xfrm>
            <a:off x="19655278" y="11485720"/>
            <a:ext cx="4282959" cy="995845"/>
          </a:xfrm>
          <a:prstGeom prst="rect">
            <a:avLst/>
          </a:prstGeom>
        </p:spPr>
      </p:pic>
      <p:pic>
        <p:nvPicPr>
          <p:cNvPr id="11" name="Picture 11"/>
          <p:cNvPicPr>
            <a:picLocks noChangeAspect="1"/>
          </p:cNvPicPr>
          <p:nvPr/>
        </p:nvPicPr>
        <p:blipFill>
          <a:blip r:embed="rId25"/>
          <a:srcRect/>
          <a:stretch>
            <a:fillRect/>
          </a:stretch>
        </p:blipFill>
        <p:spPr>
          <a:xfrm>
            <a:off x="14944613" y="11507093"/>
            <a:ext cx="4236033" cy="984934"/>
          </a:xfrm>
          <a:prstGeom prst="rect">
            <a:avLst/>
          </a:prstGeom>
        </p:spPr>
      </p:pic>
      <p:pic>
        <p:nvPicPr>
          <p:cNvPr id="12" name="Picture 12"/>
          <p:cNvPicPr>
            <a:picLocks noChangeAspect="1"/>
          </p:cNvPicPr>
          <p:nvPr/>
        </p:nvPicPr>
        <p:blipFill>
          <a:blip r:embed="rId26"/>
          <a:srcRect/>
          <a:stretch>
            <a:fillRect/>
          </a:stretch>
        </p:blipFill>
        <p:spPr>
          <a:xfrm>
            <a:off x="10084101" y="11507093"/>
            <a:ext cx="4234793" cy="989553"/>
          </a:xfrm>
          <a:prstGeom prst="rect">
            <a:avLst/>
          </a:prstGeom>
        </p:spPr>
      </p:pic>
      <p:pic>
        <p:nvPicPr>
          <p:cNvPr id="13" name="Picture 13"/>
          <p:cNvPicPr>
            <a:picLocks noChangeAspect="1"/>
          </p:cNvPicPr>
          <p:nvPr/>
        </p:nvPicPr>
        <p:blipFill>
          <a:blip r:embed="rId27"/>
          <a:srcRect/>
          <a:stretch>
            <a:fillRect/>
          </a:stretch>
        </p:blipFill>
        <p:spPr>
          <a:xfrm>
            <a:off x="5365112" y="11496881"/>
            <a:ext cx="4201733" cy="973523"/>
          </a:xfrm>
          <a:prstGeom prst="rect">
            <a:avLst/>
          </a:prstGeom>
        </p:spPr>
      </p:pic>
      <p:pic>
        <p:nvPicPr>
          <p:cNvPr id="14" name="Picture 14">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8"/>
          <a:srcRect/>
          <a:stretch>
            <a:fillRect/>
          </a:stretch>
        </p:blipFill>
        <p:spPr>
          <a:xfrm>
            <a:off x="4885438" y="1371600"/>
            <a:ext cx="5269735" cy="5269735"/>
          </a:xfrm>
          <a:prstGeom prst="rect">
            <a:avLst/>
          </a:prstGeom>
        </p:spPr>
      </p:pic>
      <p:pic>
        <p:nvPicPr>
          <p:cNvPr id="15" name="Picture 15">
            <a:hlinkClick r:id="" action="ppaction://media"/>
          </p:cNvPr>
          <p:cNvPicPr>
            <a:picLocks noChangeAspect="1"/>
          </p:cNvPicPr>
          <p:nvPr>
            <a:videoFile r:link="rId14"/>
            <p:extLst>
              <p:ext uri="{DAA4B4D4-6D71-4841-9C94-3DE7FCFB9230}">
                <p14:media xmlns:p14="http://schemas.microsoft.com/office/powerpoint/2010/main" r:embed="rId13"/>
              </p:ext>
            </p:extLst>
          </p:nvPr>
        </p:nvPicPr>
        <p:blipFill>
          <a:blip r:embed="rId29"/>
          <a:srcRect/>
          <a:stretch>
            <a:fillRect/>
          </a:stretch>
        </p:blipFill>
        <p:spPr>
          <a:xfrm>
            <a:off x="14415409" y="1371600"/>
            <a:ext cx="5269735" cy="5269735"/>
          </a:xfrm>
          <a:prstGeom prst="rect">
            <a:avLst/>
          </a:prstGeom>
        </p:spPr>
      </p:pic>
      <p:pic>
        <p:nvPicPr>
          <p:cNvPr id="16" name="Picture 16">
            <a:hlinkClick r:id="" action="ppaction://media"/>
          </p:cNvPr>
          <p:cNvPicPr>
            <a:picLocks noChangeAspect="1"/>
          </p:cNvPicPr>
          <p:nvPr>
            <a:videoFile r:link="rId16"/>
            <p:extLst>
              <p:ext uri="{DAA4B4D4-6D71-4841-9C94-3DE7FCFB9230}">
                <p14:media xmlns:p14="http://schemas.microsoft.com/office/powerpoint/2010/main" r:embed="rId15"/>
              </p:ext>
            </p:extLst>
          </p:nvPr>
        </p:nvPicPr>
        <p:blipFill>
          <a:blip r:embed="rId30"/>
          <a:srcRect/>
          <a:stretch>
            <a:fillRect/>
          </a:stretch>
        </p:blipFill>
        <p:spPr>
          <a:xfrm>
            <a:off x="19161890" y="1371600"/>
            <a:ext cx="5269735" cy="5269735"/>
          </a:xfrm>
          <a:prstGeom prst="rect">
            <a:avLst/>
          </a:prstGeom>
        </p:spPr>
      </p:pic>
      <p:pic>
        <p:nvPicPr>
          <p:cNvPr id="17" name="Picture 17"/>
          <p:cNvPicPr>
            <a:picLocks noChangeAspect="1"/>
          </p:cNvPicPr>
          <p:nvPr/>
        </p:nvPicPr>
        <p:blipFill>
          <a:blip r:embed="rId31"/>
          <a:srcRect/>
          <a:stretch>
            <a:fillRect/>
          </a:stretch>
        </p:blipFill>
        <p:spPr>
          <a:xfrm>
            <a:off x="5413484" y="6060670"/>
            <a:ext cx="4162739" cy="972716"/>
          </a:xfrm>
          <a:prstGeom prst="rect">
            <a:avLst/>
          </a:prstGeom>
        </p:spPr>
      </p:pic>
      <p:grpSp>
        <p:nvGrpSpPr>
          <p:cNvPr id="18" name="Group 18"/>
          <p:cNvGrpSpPr>
            <a:grpSpLocks noChangeAspect="1"/>
          </p:cNvGrpSpPr>
          <p:nvPr/>
        </p:nvGrpSpPr>
        <p:grpSpPr>
          <a:xfrm>
            <a:off x="8898739" y="5259881"/>
            <a:ext cx="1036310" cy="1036310"/>
            <a:chOff x="0" y="0"/>
            <a:chExt cx="6355080" cy="6355080"/>
          </a:xfrm>
        </p:grpSpPr>
        <p:sp>
          <p:nvSpPr>
            <p:cNvPr id="19" name="Freeform 1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9680"/>
            </a:solidFill>
          </p:spPr>
        </p:sp>
      </p:grpSp>
      <p:grpSp>
        <p:nvGrpSpPr>
          <p:cNvPr id="20" name="Group 20"/>
          <p:cNvGrpSpPr>
            <a:grpSpLocks noChangeAspect="1"/>
          </p:cNvGrpSpPr>
          <p:nvPr/>
        </p:nvGrpSpPr>
        <p:grpSpPr>
          <a:xfrm>
            <a:off x="13671921" y="5259881"/>
            <a:ext cx="1036310" cy="1036310"/>
            <a:chOff x="0" y="0"/>
            <a:chExt cx="6355080" cy="6355080"/>
          </a:xfrm>
        </p:grpSpPr>
        <p:sp>
          <p:nvSpPr>
            <p:cNvPr id="21" name="Freeform 2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9680"/>
            </a:solidFill>
          </p:spPr>
        </p:sp>
      </p:grpSp>
      <p:grpSp>
        <p:nvGrpSpPr>
          <p:cNvPr id="22" name="Group 22"/>
          <p:cNvGrpSpPr>
            <a:grpSpLocks noChangeAspect="1"/>
          </p:cNvGrpSpPr>
          <p:nvPr/>
        </p:nvGrpSpPr>
        <p:grpSpPr>
          <a:xfrm>
            <a:off x="17127506" y="2549441"/>
            <a:ext cx="1052565" cy="1052565"/>
            <a:chOff x="0" y="0"/>
            <a:chExt cx="6355080" cy="6355080"/>
          </a:xfrm>
        </p:grpSpPr>
        <p:sp>
          <p:nvSpPr>
            <p:cNvPr id="23" name="Freeform 2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9680"/>
            </a:solidFill>
          </p:spPr>
        </p:sp>
      </p:grpSp>
      <p:grpSp>
        <p:nvGrpSpPr>
          <p:cNvPr id="24" name="Group 24"/>
          <p:cNvGrpSpPr>
            <a:grpSpLocks noChangeAspect="1"/>
          </p:cNvGrpSpPr>
          <p:nvPr/>
        </p:nvGrpSpPr>
        <p:grpSpPr>
          <a:xfrm>
            <a:off x="21907560" y="2549441"/>
            <a:ext cx="1052565" cy="1052565"/>
            <a:chOff x="0" y="0"/>
            <a:chExt cx="6355080" cy="6355080"/>
          </a:xfrm>
        </p:grpSpPr>
        <p:sp>
          <p:nvSpPr>
            <p:cNvPr id="25" name="Freeform 2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9680"/>
            </a:solidFill>
          </p:spPr>
        </p:sp>
      </p:grpSp>
      <p:pic>
        <p:nvPicPr>
          <p:cNvPr id="26" name="Picture 26"/>
          <p:cNvPicPr>
            <a:picLocks noChangeAspect="1"/>
          </p:cNvPicPr>
          <p:nvPr/>
        </p:nvPicPr>
        <p:blipFill>
          <a:blip r:embed="rId32"/>
          <a:srcRect/>
          <a:stretch>
            <a:fillRect/>
          </a:stretch>
        </p:blipFill>
        <p:spPr>
          <a:xfrm>
            <a:off x="14923170" y="6039105"/>
            <a:ext cx="4276232" cy="994281"/>
          </a:xfrm>
          <a:prstGeom prst="rect">
            <a:avLst/>
          </a:prstGeom>
        </p:spPr>
      </p:pic>
      <p:pic>
        <p:nvPicPr>
          <p:cNvPr id="27" name="Picture 27"/>
          <p:cNvPicPr>
            <a:picLocks noChangeAspect="1"/>
          </p:cNvPicPr>
          <p:nvPr/>
        </p:nvPicPr>
        <p:blipFill>
          <a:blip r:embed="rId33"/>
          <a:srcRect/>
          <a:stretch>
            <a:fillRect/>
          </a:stretch>
        </p:blipFill>
        <p:spPr>
          <a:xfrm>
            <a:off x="19658641" y="6037541"/>
            <a:ext cx="4282959" cy="995845"/>
          </a:xfrm>
          <a:prstGeom prst="rect">
            <a:avLst/>
          </a:prstGeom>
        </p:spPr>
      </p:pic>
      <p:grpSp>
        <p:nvGrpSpPr>
          <p:cNvPr id="28" name="Group 28"/>
          <p:cNvGrpSpPr/>
          <p:nvPr/>
        </p:nvGrpSpPr>
        <p:grpSpPr>
          <a:xfrm>
            <a:off x="437034" y="1995143"/>
            <a:ext cx="4142495" cy="10475261"/>
            <a:chOff x="0" y="0"/>
            <a:chExt cx="2297095" cy="5808739"/>
          </a:xfrm>
        </p:grpSpPr>
        <p:sp>
          <p:nvSpPr>
            <p:cNvPr id="29" name="Freeform 29"/>
            <p:cNvSpPr/>
            <p:nvPr/>
          </p:nvSpPr>
          <p:spPr>
            <a:xfrm>
              <a:off x="0" y="0"/>
              <a:ext cx="2297095" cy="5808739"/>
            </a:xfrm>
            <a:custGeom>
              <a:avLst/>
              <a:gdLst/>
              <a:ahLst/>
              <a:cxnLst/>
              <a:rect l="l" t="t" r="r" b="b"/>
              <a:pathLst>
                <a:path w="2297095" h="5808739">
                  <a:moveTo>
                    <a:pt x="0" y="0"/>
                  </a:moveTo>
                  <a:lnTo>
                    <a:pt x="2297095" y="0"/>
                  </a:lnTo>
                  <a:lnTo>
                    <a:pt x="2297095" y="5808739"/>
                  </a:lnTo>
                  <a:lnTo>
                    <a:pt x="0" y="5808739"/>
                  </a:lnTo>
                  <a:close/>
                </a:path>
              </a:pathLst>
            </a:custGeom>
            <a:solidFill>
              <a:srgbClr val="C7C7C7">
                <a:alpha val="25882"/>
              </a:srgbClr>
            </a:solidFill>
          </p:spPr>
        </p:sp>
      </p:grpSp>
      <p:sp>
        <p:nvSpPr>
          <p:cNvPr id="30" name="AutoShape 30"/>
          <p:cNvSpPr/>
          <p:nvPr/>
        </p:nvSpPr>
        <p:spPr>
          <a:xfrm rot="2089">
            <a:off x="437032" y="1130944"/>
            <a:ext cx="23504571" cy="0"/>
          </a:xfrm>
          <a:prstGeom prst="line">
            <a:avLst/>
          </a:prstGeom>
          <a:ln w="28575" cap="flat">
            <a:solidFill>
              <a:srgbClr val="4F3054"/>
            </a:solidFill>
            <a:prstDash val="sysDot"/>
            <a:headEnd type="none" w="sm" len="sm"/>
            <a:tailEnd type="none" w="sm" len="sm"/>
          </a:ln>
        </p:spPr>
      </p:sp>
      <p:pic>
        <p:nvPicPr>
          <p:cNvPr id="31" name="Picture 31"/>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4639835" y="6910971"/>
            <a:ext cx="491206" cy="491206"/>
          </a:xfrm>
          <a:prstGeom prst="rect">
            <a:avLst/>
          </a:prstGeom>
        </p:spPr>
      </p:pic>
      <p:sp>
        <p:nvSpPr>
          <p:cNvPr id="32" name="TextBox 32"/>
          <p:cNvSpPr txBox="1"/>
          <p:nvPr/>
        </p:nvSpPr>
        <p:spPr>
          <a:xfrm rot="-5400000">
            <a:off x="3585404" y="9163936"/>
            <a:ext cx="2909949" cy="538480"/>
          </a:xfrm>
          <a:prstGeom prst="rect">
            <a:avLst/>
          </a:prstGeom>
        </p:spPr>
        <p:txBody>
          <a:bodyPr lIns="0" tIns="0" rIns="0" bIns="0" rtlCol="0" anchor="t">
            <a:spAutoFit/>
          </a:bodyPr>
          <a:lstStyle/>
          <a:p>
            <a:pPr algn="ctr">
              <a:lnSpc>
                <a:spcPts val="3919"/>
              </a:lnSpc>
            </a:pPr>
            <a:r>
              <a:rPr lang="en-US" sz="2799">
                <a:solidFill>
                  <a:srgbClr val="1A1A1A"/>
                </a:solidFill>
                <a:latin typeface="RR Pioneer 2"/>
              </a:rPr>
              <a:t>Random start city</a:t>
            </a:r>
          </a:p>
        </p:txBody>
      </p:sp>
      <p:sp>
        <p:nvSpPr>
          <p:cNvPr id="33" name="TextBox 33"/>
          <p:cNvSpPr txBox="1"/>
          <p:nvPr/>
        </p:nvSpPr>
        <p:spPr>
          <a:xfrm rot="-5400000">
            <a:off x="3689834" y="3630744"/>
            <a:ext cx="2701087" cy="538480"/>
          </a:xfrm>
          <a:prstGeom prst="rect">
            <a:avLst/>
          </a:prstGeom>
        </p:spPr>
        <p:txBody>
          <a:bodyPr lIns="0" tIns="0" rIns="0" bIns="0" rtlCol="0" anchor="t">
            <a:spAutoFit/>
          </a:bodyPr>
          <a:lstStyle/>
          <a:p>
            <a:pPr algn="ctr">
              <a:lnSpc>
                <a:spcPts val="3919"/>
              </a:lnSpc>
            </a:pPr>
            <a:r>
              <a:rPr lang="en-US" sz="2799">
                <a:solidFill>
                  <a:srgbClr val="1A1A1A"/>
                </a:solidFill>
                <a:latin typeface="RR Pioneer 2"/>
              </a:rPr>
              <a:t>Fixed start city</a:t>
            </a:r>
          </a:p>
        </p:txBody>
      </p:sp>
      <p:sp>
        <p:nvSpPr>
          <p:cNvPr id="34" name="TextBox 34"/>
          <p:cNvSpPr txBox="1"/>
          <p:nvPr/>
        </p:nvSpPr>
        <p:spPr>
          <a:xfrm>
            <a:off x="8355184" y="1295400"/>
            <a:ext cx="2701087" cy="538480"/>
          </a:xfrm>
          <a:prstGeom prst="rect">
            <a:avLst/>
          </a:prstGeom>
        </p:spPr>
        <p:txBody>
          <a:bodyPr lIns="0" tIns="0" rIns="0" bIns="0" rtlCol="0" anchor="t">
            <a:spAutoFit/>
          </a:bodyPr>
          <a:lstStyle/>
          <a:p>
            <a:pPr algn="ctr">
              <a:lnSpc>
                <a:spcPts val="3919"/>
              </a:lnSpc>
            </a:pPr>
            <a:r>
              <a:rPr lang="en-US" sz="2799">
                <a:solidFill>
                  <a:srgbClr val="1A1A1A"/>
                </a:solidFill>
                <a:latin typeface="RR Pioneer 2"/>
              </a:rPr>
              <a:t>7 Cities</a:t>
            </a:r>
          </a:p>
        </p:txBody>
      </p:sp>
      <p:sp>
        <p:nvSpPr>
          <p:cNvPr id="35" name="TextBox 35"/>
          <p:cNvSpPr txBox="1"/>
          <p:nvPr/>
        </p:nvSpPr>
        <p:spPr>
          <a:xfrm>
            <a:off x="18034606" y="1295400"/>
            <a:ext cx="2701087" cy="538480"/>
          </a:xfrm>
          <a:prstGeom prst="rect">
            <a:avLst/>
          </a:prstGeom>
        </p:spPr>
        <p:txBody>
          <a:bodyPr lIns="0" tIns="0" rIns="0" bIns="0" rtlCol="0" anchor="t">
            <a:spAutoFit/>
          </a:bodyPr>
          <a:lstStyle/>
          <a:p>
            <a:pPr algn="ctr">
              <a:lnSpc>
                <a:spcPts val="3919"/>
              </a:lnSpc>
            </a:pPr>
            <a:r>
              <a:rPr lang="en-US" sz="2799">
                <a:solidFill>
                  <a:srgbClr val="1A1A1A"/>
                </a:solidFill>
                <a:latin typeface="RR Pioneer 2"/>
              </a:rPr>
              <a:t>50 Cities</a:t>
            </a:r>
          </a:p>
        </p:txBody>
      </p:sp>
      <p:sp>
        <p:nvSpPr>
          <p:cNvPr id="36" name="TextBox 36"/>
          <p:cNvSpPr txBox="1"/>
          <p:nvPr/>
        </p:nvSpPr>
        <p:spPr>
          <a:xfrm>
            <a:off x="676822" y="2697869"/>
            <a:ext cx="3642298" cy="1518285"/>
          </a:xfrm>
          <a:prstGeom prst="rect">
            <a:avLst/>
          </a:prstGeom>
        </p:spPr>
        <p:txBody>
          <a:bodyPr lIns="0" tIns="0" rIns="0" bIns="0" rtlCol="0" anchor="t">
            <a:spAutoFit/>
          </a:bodyPr>
          <a:lstStyle/>
          <a:p>
            <a:pPr>
              <a:lnSpc>
                <a:spcPts val="2940"/>
              </a:lnSpc>
            </a:pPr>
            <a:r>
              <a:rPr lang="en-US" sz="2100">
                <a:solidFill>
                  <a:srgbClr val="1A1A1A"/>
                </a:solidFill>
                <a:latin typeface="RR Pioneer 1"/>
              </a:rPr>
              <a:t>find the best possible route that visits all cities with minimal distance and returns to the origin city.</a:t>
            </a:r>
          </a:p>
        </p:txBody>
      </p:sp>
      <p:sp>
        <p:nvSpPr>
          <p:cNvPr id="37" name="TextBox 37"/>
          <p:cNvSpPr txBox="1"/>
          <p:nvPr/>
        </p:nvSpPr>
        <p:spPr>
          <a:xfrm>
            <a:off x="676822" y="5038618"/>
            <a:ext cx="3642298" cy="403860"/>
          </a:xfrm>
          <a:prstGeom prst="rect">
            <a:avLst/>
          </a:prstGeom>
        </p:spPr>
        <p:txBody>
          <a:bodyPr lIns="0" tIns="0" rIns="0" bIns="0" rtlCol="0" anchor="t">
            <a:spAutoFit/>
          </a:bodyPr>
          <a:lstStyle/>
          <a:p>
            <a:pPr>
              <a:lnSpc>
                <a:spcPts val="2940"/>
              </a:lnSpc>
            </a:pPr>
            <a:r>
              <a:rPr lang="en-US" sz="2100">
                <a:solidFill>
                  <a:srgbClr val="1A1A1A"/>
                </a:solidFill>
                <a:latin typeface="RR Pioneer 1"/>
              </a:rPr>
              <a:t>Current city</a:t>
            </a:r>
          </a:p>
        </p:txBody>
      </p:sp>
      <p:sp>
        <p:nvSpPr>
          <p:cNvPr id="38" name="TextBox 38"/>
          <p:cNvSpPr txBox="1"/>
          <p:nvPr/>
        </p:nvSpPr>
        <p:spPr>
          <a:xfrm>
            <a:off x="676822" y="6305039"/>
            <a:ext cx="3642298" cy="775335"/>
          </a:xfrm>
          <a:prstGeom prst="rect">
            <a:avLst/>
          </a:prstGeom>
        </p:spPr>
        <p:txBody>
          <a:bodyPr lIns="0" tIns="0" rIns="0" bIns="0" rtlCol="0" anchor="t">
            <a:spAutoFit/>
          </a:bodyPr>
          <a:lstStyle/>
          <a:p>
            <a:pPr>
              <a:lnSpc>
                <a:spcPts val="2940"/>
              </a:lnSpc>
            </a:pPr>
            <a:r>
              <a:rPr lang="en-US" sz="2100">
                <a:solidFill>
                  <a:srgbClr val="1A1A1A"/>
                </a:solidFill>
                <a:latin typeface="RR Pioneer 1"/>
              </a:rPr>
              <a:t>All other cities except the current city</a:t>
            </a:r>
          </a:p>
        </p:txBody>
      </p:sp>
      <p:sp>
        <p:nvSpPr>
          <p:cNvPr id="39" name="TextBox 39"/>
          <p:cNvSpPr txBox="1"/>
          <p:nvPr/>
        </p:nvSpPr>
        <p:spPr>
          <a:xfrm>
            <a:off x="676822" y="8007257"/>
            <a:ext cx="3642298" cy="403860"/>
          </a:xfrm>
          <a:prstGeom prst="rect">
            <a:avLst/>
          </a:prstGeom>
        </p:spPr>
        <p:txBody>
          <a:bodyPr lIns="0" tIns="0" rIns="0" bIns="0" rtlCol="0" anchor="t">
            <a:spAutoFit/>
          </a:bodyPr>
          <a:lstStyle/>
          <a:p>
            <a:pPr>
              <a:lnSpc>
                <a:spcPts val="2940"/>
              </a:lnSpc>
            </a:pPr>
            <a:r>
              <a:rPr lang="en-US" sz="2100">
                <a:solidFill>
                  <a:srgbClr val="1A1A1A"/>
                </a:solidFill>
                <a:latin typeface="RR Pioneer 1"/>
              </a:rPr>
              <a:t>Reward -= distance</a:t>
            </a:r>
          </a:p>
        </p:txBody>
      </p:sp>
      <p:sp>
        <p:nvSpPr>
          <p:cNvPr id="40" name="TextBox 40"/>
          <p:cNvSpPr txBox="1"/>
          <p:nvPr/>
        </p:nvSpPr>
        <p:spPr>
          <a:xfrm>
            <a:off x="676822" y="9343999"/>
            <a:ext cx="3642298" cy="403860"/>
          </a:xfrm>
          <a:prstGeom prst="rect">
            <a:avLst/>
          </a:prstGeom>
        </p:spPr>
        <p:txBody>
          <a:bodyPr lIns="0" tIns="0" rIns="0" bIns="0" rtlCol="0" anchor="t">
            <a:spAutoFit/>
          </a:bodyPr>
          <a:lstStyle/>
          <a:p>
            <a:pPr>
              <a:lnSpc>
                <a:spcPts val="2940"/>
              </a:lnSpc>
            </a:pPr>
            <a:r>
              <a:rPr lang="en-US" sz="2100">
                <a:solidFill>
                  <a:srgbClr val="1A1A1A"/>
                </a:solidFill>
                <a:latin typeface="RR Pioneer 1"/>
              </a:rPr>
              <a:t>Visited all locations</a:t>
            </a:r>
          </a:p>
        </p:txBody>
      </p:sp>
      <p:sp>
        <p:nvSpPr>
          <p:cNvPr id="41" name="TextBox 41"/>
          <p:cNvSpPr txBox="1"/>
          <p:nvPr/>
        </p:nvSpPr>
        <p:spPr>
          <a:xfrm>
            <a:off x="676822" y="2159356"/>
            <a:ext cx="3202853" cy="453390"/>
          </a:xfrm>
          <a:prstGeom prst="rect">
            <a:avLst/>
          </a:prstGeom>
        </p:spPr>
        <p:txBody>
          <a:bodyPr lIns="0" tIns="0" rIns="0" bIns="0" rtlCol="0" anchor="t">
            <a:spAutoFit/>
          </a:bodyPr>
          <a:lstStyle/>
          <a:p>
            <a:pPr>
              <a:lnSpc>
                <a:spcPts val="3359"/>
              </a:lnSpc>
            </a:pPr>
            <a:r>
              <a:rPr lang="en-US" sz="2400">
                <a:solidFill>
                  <a:srgbClr val="1A1A1A"/>
                </a:solidFill>
                <a:latin typeface="RR Pioneer 3"/>
              </a:rPr>
              <a:t>Goal</a:t>
            </a:r>
          </a:p>
        </p:txBody>
      </p:sp>
      <p:sp>
        <p:nvSpPr>
          <p:cNvPr id="42" name="TextBox 42"/>
          <p:cNvSpPr txBox="1"/>
          <p:nvPr/>
        </p:nvSpPr>
        <p:spPr>
          <a:xfrm>
            <a:off x="437025" y="1295400"/>
            <a:ext cx="3202853" cy="538480"/>
          </a:xfrm>
          <a:prstGeom prst="rect">
            <a:avLst/>
          </a:prstGeom>
        </p:spPr>
        <p:txBody>
          <a:bodyPr lIns="0" tIns="0" rIns="0" bIns="0" rtlCol="0" anchor="t">
            <a:spAutoFit/>
          </a:bodyPr>
          <a:lstStyle/>
          <a:p>
            <a:pPr>
              <a:lnSpc>
                <a:spcPts val="3919"/>
              </a:lnSpc>
            </a:pPr>
            <a:r>
              <a:rPr lang="en-US" sz="2799">
                <a:solidFill>
                  <a:srgbClr val="1A1A1A"/>
                </a:solidFill>
                <a:latin typeface="RR Pioneer 3"/>
              </a:rPr>
              <a:t>Setup:</a:t>
            </a:r>
          </a:p>
        </p:txBody>
      </p:sp>
      <p:sp>
        <p:nvSpPr>
          <p:cNvPr id="43" name="TextBox 43"/>
          <p:cNvSpPr txBox="1"/>
          <p:nvPr/>
        </p:nvSpPr>
        <p:spPr>
          <a:xfrm>
            <a:off x="676822" y="4500105"/>
            <a:ext cx="3202853" cy="453390"/>
          </a:xfrm>
          <a:prstGeom prst="rect">
            <a:avLst/>
          </a:prstGeom>
        </p:spPr>
        <p:txBody>
          <a:bodyPr lIns="0" tIns="0" rIns="0" bIns="0" rtlCol="0" anchor="t">
            <a:spAutoFit/>
          </a:bodyPr>
          <a:lstStyle/>
          <a:p>
            <a:pPr>
              <a:lnSpc>
                <a:spcPts val="3359"/>
              </a:lnSpc>
            </a:pPr>
            <a:r>
              <a:rPr lang="en-US" sz="2400">
                <a:solidFill>
                  <a:srgbClr val="1A1A1A"/>
                </a:solidFill>
                <a:latin typeface="RR Pioneer 3"/>
              </a:rPr>
              <a:t>State (observation)</a:t>
            </a:r>
          </a:p>
        </p:txBody>
      </p:sp>
      <p:sp>
        <p:nvSpPr>
          <p:cNvPr id="44" name="TextBox 44"/>
          <p:cNvSpPr txBox="1"/>
          <p:nvPr/>
        </p:nvSpPr>
        <p:spPr>
          <a:xfrm>
            <a:off x="676822" y="5766526"/>
            <a:ext cx="3202853" cy="453390"/>
          </a:xfrm>
          <a:prstGeom prst="rect">
            <a:avLst/>
          </a:prstGeom>
        </p:spPr>
        <p:txBody>
          <a:bodyPr lIns="0" tIns="0" rIns="0" bIns="0" rtlCol="0" anchor="t">
            <a:spAutoFit/>
          </a:bodyPr>
          <a:lstStyle/>
          <a:p>
            <a:pPr>
              <a:lnSpc>
                <a:spcPts val="3359"/>
              </a:lnSpc>
            </a:pPr>
            <a:r>
              <a:rPr lang="en-US" sz="2400">
                <a:solidFill>
                  <a:srgbClr val="1A1A1A"/>
                </a:solidFill>
                <a:latin typeface="RR Pioneer 3"/>
              </a:rPr>
              <a:t>Action</a:t>
            </a:r>
          </a:p>
        </p:txBody>
      </p:sp>
      <p:sp>
        <p:nvSpPr>
          <p:cNvPr id="45" name="TextBox 45"/>
          <p:cNvSpPr txBox="1"/>
          <p:nvPr/>
        </p:nvSpPr>
        <p:spPr>
          <a:xfrm>
            <a:off x="676822" y="7468744"/>
            <a:ext cx="3202853" cy="453390"/>
          </a:xfrm>
          <a:prstGeom prst="rect">
            <a:avLst/>
          </a:prstGeom>
        </p:spPr>
        <p:txBody>
          <a:bodyPr lIns="0" tIns="0" rIns="0" bIns="0" rtlCol="0" anchor="t">
            <a:spAutoFit/>
          </a:bodyPr>
          <a:lstStyle/>
          <a:p>
            <a:pPr>
              <a:lnSpc>
                <a:spcPts val="3359"/>
              </a:lnSpc>
            </a:pPr>
            <a:r>
              <a:rPr lang="en-US" sz="2400">
                <a:solidFill>
                  <a:srgbClr val="1A1A1A"/>
                </a:solidFill>
                <a:latin typeface="RR Pioneer 3"/>
              </a:rPr>
              <a:t>Reward function</a:t>
            </a:r>
          </a:p>
        </p:txBody>
      </p:sp>
      <p:sp>
        <p:nvSpPr>
          <p:cNvPr id="46" name="TextBox 46"/>
          <p:cNvSpPr txBox="1"/>
          <p:nvPr/>
        </p:nvSpPr>
        <p:spPr>
          <a:xfrm>
            <a:off x="676822" y="8805486"/>
            <a:ext cx="3202853" cy="453390"/>
          </a:xfrm>
          <a:prstGeom prst="rect">
            <a:avLst/>
          </a:prstGeom>
        </p:spPr>
        <p:txBody>
          <a:bodyPr lIns="0" tIns="0" rIns="0" bIns="0" rtlCol="0" anchor="t">
            <a:spAutoFit/>
          </a:bodyPr>
          <a:lstStyle/>
          <a:p>
            <a:pPr>
              <a:lnSpc>
                <a:spcPts val="3359"/>
              </a:lnSpc>
            </a:pPr>
            <a:r>
              <a:rPr lang="en-US" sz="2400">
                <a:solidFill>
                  <a:srgbClr val="1A1A1A"/>
                </a:solidFill>
                <a:latin typeface="RR Pioneer 3"/>
              </a:rPr>
              <a:t>Stop condition</a:t>
            </a:r>
          </a:p>
        </p:txBody>
      </p:sp>
      <p:sp>
        <p:nvSpPr>
          <p:cNvPr id="48" name="TextBox 48"/>
          <p:cNvSpPr txBox="1"/>
          <p:nvPr/>
        </p:nvSpPr>
        <p:spPr>
          <a:xfrm>
            <a:off x="11727560" y="12738372"/>
            <a:ext cx="1182486" cy="344805"/>
          </a:xfrm>
          <a:prstGeom prst="rect">
            <a:avLst/>
          </a:prstGeom>
        </p:spPr>
        <p:txBody>
          <a:bodyPr lIns="0" tIns="0" rIns="0" bIns="0" rtlCol="0" anchor="t">
            <a:spAutoFit/>
          </a:bodyPr>
          <a:lstStyle/>
          <a:p>
            <a:pPr algn="l">
              <a:lnSpc>
                <a:spcPts val="2520"/>
              </a:lnSpc>
            </a:pPr>
            <a:r>
              <a:rPr lang="en-US" sz="1800">
                <a:solidFill>
                  <a:srgbClr val="141414"/>
                </a:solidFill>
                <a:latin typeface="RR Pioneer 1"/>
              </a:rPr>
              <a:t>29.04.2022</a:t>
            </a:r>
          </a:p>
        </p:txBody>
      </p:sp>
      <p:sp>
        <p:nvSpPr>
          <p:cNvPr id="50" name="TextBox 50"/>
          <p:cNvSpPr txBox="1"/>
          <p:nvPr/>
        </p:nvSpPr>
        <p:spPr>
          <a:xfrm>
            <a:off x="23491061" y="12738372"/>
            <a:ext cx="384990" cy="344805"/>
          </a:xfrm>
          <a:prstGeom prst="rect">
            <a:avLst/>
          </a:prstGeom>
        </p:spPr>
        <p:txBody>
          <a:bodyPr lIns="0" tIns="0" rIns="0" bIns="0" rtlCol="0" anchor="t">
            <a:spAutoFit/>
          </a:bodyPr>
          <a:lstStyle/>
          <a:p>
            <a:pPr algn="r">
              <a:lnSpc>
                <a:spcPts val="2520"/>
              </a:lnSpc>
            </a:pPr>
            <a:r>
              <a:rPr lang="en-US" sz="1800">
                <a:solidFill>
                  <a:srgbClr val="141414"/>
                </a:solidFill>
                <a:latin typeface="RR Pioneer 1"/>
              </a:rPr>
              <a:t>7</a:t>
            </a:r>
          </a:p>
        </p:txBody>
      </p:sp>
      <p:sp>
        <p:nvSpPr>
          <p:cNvPr id="51" name="TextBox 51"/>
          <p:cNvSpPr txBox="1"/>
          <p:nvPr/>
        </p:nvSpPr>
        <p:spPr>
          <a:xfrm>
            <a:off x="437034" y="282425"/>
            <a:ext cx="13488824" cy="667875"/>
          </a:xfrm>
          <a:prstGeom prst="rect">
            <a:avLst/>
          </a:prstGeom>
        </p:spPr>
        <p:txBody>
          <a:bodyPr lIns="0" tIns="0" rIns="0" bIns="0" rtlCol="0" anchor="t">
            <a:spAutoFit/>
          </a:bodyPr>
          <a:lstStyle/>
          <a:p>
            <a:pPr algn="l">
              <a:lnSpc>
                <a:spcPts val="5600"/>
              </a:lnSpc>
            </a:pPr>
            <a:r>
              <a:rPr lang="en-US" sz="4000" dirty="0">
                <a:solidFill>
                  <a:srgbClr val="1A1A1A"/>
                </a:solidFill>
                <a:latin typeface="RR Pioneer 2"/>
              </a:rPr>
              <a:t>2.c. Travelling Salesman Problem (Q-Learning)</a:t>
            </a:r>
          </a:p>
        </p:txBody>
      </p:sp>
      <p:sp>
        <p:nvSpPr>
          <p:cNvPr id="52" name="TextBox 52"/>
          <p:cNvSpPr txBox="1"/>
          <p:nvPr/>
        </p:nvSpPr>
        <p:spPr>
          <a:xfrm>
            <a:off x="16236866" y="282426"/>
            <a:ext cx="7704744" cy="765175"/>
          </a:xfrm>
          <a:prstGeom prst="rect">
            <a:avLst/>
          </a:prstGeom>
        </p:spPr>
        <p:txBody>
          <a:bodyPr lIns="0" tIns="0" rIns="0" bIns="0" rtlCol="0" anchor="t">
            <a:spAutoFit/>
          </a:bodyPr>
          <a:lstStyle/>
          <a:p>
            <a:pPr algn="r">
              <a:lnSpc>
                <a:spcPts val="5600"/>
              </a:lnSpc>
            </a:pPr>
            <a:r>
              <a:rPr lang="en-US" sz="4000">
                <a:solidFill>
                  <a:srgbClr val="C0BAE8"/>
                </a:solidFill>
                <a:latin typeface="RR Pioneer 3"/>
              </a:rPr>
              <a:t>Applications</a:t>
            </a:r>
          </a:p>
        </p:txBody>
      </p:sp>
    </p:spTree>
  </p:cSld>
  <p:clrMapOvr>
    <a:masterClrMapping/>
  </p:clrMapOvr>
  <p:timing>
    <p:tnLst>
      <p:par>
        <p:cTn id="1" dur="indefinite" restart="never" nodeType="tmRoot">
          <p:childTnLst>
            <p:video>
              <p:cMediaNode vol="0">
                <p:cTn id="2" fill="hold" display="0">
                  <p:stCondLst>
                    <p:cond delay="indefinite"/>
                  </p:stCondLst>
                </p:cTn>
                <p:tgtEl>
                  <p:spTgt spid="4"/>
                </p:tgtEl>
              </p:cMediaNode>
            </p:video>
            <p:video>
              <p:cMediaNode vol="0">
                <p:cTn id="3" fill="hold" display="0">
                  <p:stCondLst>
                    <p:cond delay="indefinite"/>
                  </p:stCondLst>
                </p:cTn>
                <p:tgtEl>
                  <p:spTgt spid="5"/>
                </p:tgtEl>
              </p:cMediaNode>
            </p:video>
            <p:video>
              <p:cMediaNode vol="0">
                <p:cTn id="4" fill="hold" display="0">
                  <p:stCondLst>
                    <p:cond delay="indefinite"/>
                  </p:stCondLst>
                </p:cTn>
                <p:tgtEl>
                  <p:spTgt spid="7"/>
                </p:tgtEl>
              </p:cMediaNode>
            </p:video>
            <p:video>
              <p:cMediaNode vol="0">
                <p:cTn id="5" fill="hold" display="0">
                  <p:stCondLst>
                    <p:cond delay="indefinite"/>
                  </p:stCondLst>
                </p:cTn>
                <p:tgtEl>
                  <p:spTgt spid="8"/>
                </p:tgtEl>
              </p:cMediaNode>
            </p:video>
            <p:video>
              <p:cMediaNode vol="0">
                <p:cTn id="6" fill="hold" display="0">
                  <p:stCondLst>
                    <p:cond delay="indefinite"/>
                  </p:stCondLst>
                </p:cTn>
                <p:tgtEl>
                  <p:spTgt spid="9"/>
                </p:tgtEl>
              </p:cMediaNode>
            </p:video>
            <p:video>
              <p:cMediaNode vol="0">
                <p:cTn id="7" fill="hold" display="0">
                  <p:stCondLst>
                    <p:cond delay="indefinite"/>
                  </p:stCondLst>
                </p:cTn>
                <p:tgtEl>
                  <p:spTgt spid="14"/>
                </p:tgtEl>
              </p:cMediaNode>
            </p:video>
            <p:video>
              <p:cMediaNode vol="0">
                <p:cTn id="8" fill="hold" display="0">
                  <p:stCondLst>
                    <p:cond delay="indefinite"/>
                  </p:stCondLst>
                </p:cTn>
                <p:tgtEl>
                  <p:spTgt spid="15"/>
                </p:tgtEl>
              </p:cMediaNode>
            </p:video>
            <p:video>
              <p:cMediaNode vol="0">
                <p:cTn id="9"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2089">
            <a:off x="437032" y="1130944"/>
            <a:ext cx="23504571" cy="0"/>
          </a:xfrm>
          <a:prstGeom prst="line">
            <a:avLst/>
          </a:prstGeom>
          <a:ln w="28575" cap="flat">
            <a:solidFill>
              <a:srgbClr val="4F3054"/>
            </a:solidFill>
            <a:prstDash val="sysDot"/>
            <a:headEnd type="none" w="sm" len="sm"/>
            <a:tailEnd type="none" w="sm" len="sm"/>
          </a:ln>
        </p:spPr>
      </p:sp>
      <p:pic>
        <p:nvPicPr>
          <p:cNvPr id="5" name="Picture 5"/>
          <p:cNvPicPr>
            <a:picLocks noChangeAspect="1"/>
          </p:cNvPicPr>
          <p:nvPr/>
        </p:nvPicPr>
        <p:blipFill>
          <a:blip r:embed="rId3"/>
          <a:srcRect/>
          <a:stretch>
            <a:fillRect/>
          </a:stretch>
        </p:blipFill>
        <p:spPr>
          <a:xfrm>
            <a:off x="593728" y="4410514"/>
            <a:ext cx="23175553" cy="6489155"/>
          </a:xfrm>
          <a:prstGeom prst="rect">
            <a:avLst/>
          </a:prstGeom>
        </p:spPr>
      </p:pic>
      <p:sp>
        <p:nvSpPr>
          <p:cNvPr id="7" name="TextBox 7"/>
          <p:cNvSpPr txBox="1"/>
          <p:nvPr/>
        </p:nvSpPr>
        <p:spPr>
          <a:xfrm>
            <a:off x="11727560" y="12738372"/>
            <a:ext cx="1182486" cy="344805"/>
          </a:xfrm>
          <a:prstGeom prst="rect">
            <a:avLst/>
          </a:prstGeom>
        </p:spPr>
        <p:txBody>
          <a:bodyPr lIns="0" tIns="0" rIns="0" bIns="0" rtlCol="0" anchor="t">
            <a:spAutoFit/>
          </a:bodyPr>
          <a:lstStyle/>
          <a:p>
            <a:pPr algn="l">
              <a:lnSpc>
                <a:spcPts val="2520"/>
              </a:lnSpc>
            </a:pPr>
            <a:r>
              <a:rPr lang="en-US" sz="1800">
                <a:solidFill>
                  <a:srgbClr val="141414"/>
                </a:solidFill>
                <a:latin typeface="RR Pioneer 1"/>
              </a:rPr>
              <a:t>29.04.2022</a:t>
            </a:r>
          </a:p>
        </p:txBody>
      </p:sp>
      <p:sp>
        <p:nvSpPr>
          <p:cNvPr id="9" name="TextBox 9"/>
          <p:cNvSpPr txBox="1"/>
          <p:nvPr/>
        </p:nvSpPr>
        <p:spPr>
          <a:xfrm>
            <a:off x="23491061" y="12738372"/>
            <a:ext cx="384990" cy="344805"/>
          </a:xfrm>
          <a:prstGeom prst="rect">
            <a:avLst/>
          </a:prstGeom>
        </p:spPr>
        <p:txBody>
          <a:bodyPr lIns="0" tIns="0" rIns="0" bIns="0" rtlCol="0" anchor="t">
            <a:spAutoFit/>
          </a:bodyPr>
          <a:lstStyle/>
          <a:p>
            <a:pPr algn="r">
              <a:lnSpc>
                <a:spcPts val="2520"/>
              </a:lnSpc>
            </a:pPr>
            <a:r>
              <a:rPr lang="en-US" sz="1800">
                <a:solidFill>
                  <a:srgbClr val="141414"/>
                </a:solidFill>
                <a:latin typeface="RR Pioneer 1"/>
              </a:rPr>
              <a:t>8</a:t>
            </a:r>
          </a:p>
        </p:txBody>
      </p:sp>
      <p:sp>
        <p:nvSpPr>
          <p:cNvPr id="10" name="TextBox 10"/>
          <p:cNvSpPr txBox="1"/>
          <p:nvPr/>
        </p:nvSpPr>
        <p:spPr>
          <a:xfrm>
            <a:off x="437034" y="282425"/>
            <a:ext cx="13488824" cy="667875"/>
          </a:xfrm>
          <a:prstGeom prst="rect">
            <a:avLst/>
          </a:prstGeom>
        </p:spPr>
        <p:txBody>
          <a:bodyPr lIns="0" tIns="0" rIns="0" bIns="0" rtlCol="0" anchor="t">
            <a:spAutoFit/>
          </a:bodyPr>
          <a:lstStyle/>
          <a:p>
            <a:pPr algn="l">
              <a:lnSpc>
                <a:spcPts val="5600"/>
              </a:lnSpc>
            </a:pPr>
            <a:r>
              <a:rPr lang="en-US" sz="4000" dirty="0">
                <a:solidFill>
                  <a:srgbClr val="1A1A1A"/>
                </a:solidFill>
                <a:latin typeface="RR Pioneer 2"/>
              </a:rPr>
              <a:t>2.c. Travelling Salesman Problem (Q-Learning)</a:t>
            </a:r>
          </a:p>
        </p:txBody>
      </p:sp>
      <p:sp>
        <p:nvSpPr>
          <p:cNvPr id="11" name="TextBox 11"/>
          <p:cNvSpPr txBox="1"/>
          <p:nvPr/>
        </p:nvSpPr>
        <p:spPr>
          <a:xfrm>
            <a:off x="3343766" y="1447076"/>
            <a:ext cx="16767589" cy="1369695"/>
          </a:xfrm>
          <a:prstGeom prst="rect">
            <a:avLst/>
          </a:prstGeom>
        </p:spPr>
        <p:txBody>
          <a:bodyPr lIns="0" tIns="0" rIns="0" bIns="0" rtlCol="0" anchor="t">
            <a:spAutoFit/>
          </a:bodyPr>
          <a:lstStyle/>
          <a:p>
            <a:pPr algn="ctr">
              <a:lnSpc>
                <a:spcPts val="10080"/>
              </a:lnSpc>
            </a:pPr>
            <a:r>
              <a:rPr lang="en-US" sz="7200">
                <a:solidFill>
                  <a:srgbClr val="9F80FF"/>
                </a:solidFill>
                <a:latin typeface="RR Pioneer 3"/>
              </a:rPr>
              <a:t>What if Q table reach infinity size?</a:t>
            </a:r>
          </a:p>
        </p:txBody>
      </p:sp>
      <p:sp>
        <p:nvSpPr>
          <p:cNvPr id="12" name="TextBox 12"/>
          <p:cNvSpPr txBox="1"/>
          <p:nvPr/>
        </p:nvSpPr>
        <p:spPr>
          <a:xfrm>
            <a:off x="880239" y="3512409"/>
            <a:ext cx="6744412" cy="538480"/>
          </a:xfrm>
          <a:prstGeom prst="rect">
            <a:avLst/>
          </a:prstGeom>
        </p:spPr>
        <p:txBody>
          <a:bodyPr lIns="0" tIns="0" rIns="0" bIns="0" rtlCol="0" anchor="t">
            <a:spAutoFit/>
          </a:bodyPr>
          <a:lstStyle/>
          <a:p>
            <a:pPr algn="ctr">
              <a:lnSpc>
                <a:spcPts val="3919"/>
              </a:lnSpc>
            </a:pPr>
            <a:r>
              <a:rPr lang="en-US" sz="2799">
                <a:solidFill>
                  <a:srgbClr val="1A1A1A"/>
                </a:solidFill>
                <a:latin typeface="RR Pioneer 2"/>
              </a:rPr>
              <a:t>Q Table</a:t>
            </a:r>
          </a:p>
        </p:txBody>
      </p:sp>
      <p:sp>
        <p:nvSpPr>
          <p:cNvPr id="13" name="TextBox 13"/>
          <p:cNvSpPr txBox="1"/>
          <p:nvPr/>
        </p:nvSpPr>
        <p:spPr>
          <a:xfrm>
            <a:off x="12910046" y="3512409"/>
            <a:ext cx="6744412" cy="538480"/>
          </a:xfrm>
          <a:prstGeom prst="rect">
            <a:avLst/>
          </a:prstGeom>
        </p:spPr>
        <p:txBody>
          <a:bodyPr lIns="0" tIns="0" rIns="0" bIns="0" rtlCol="0" anchor="t">
            <a:spAutoFit/>
          </a:bodyPr>
          <a:lstStyle/>
          <a:p>
            <a:pPr algn="ctr">
              <a:lnSpc>
                <a:spcPts val="3919"/>
              </a:lnSpc>
            </a:pPr>
            <a:r>
              <a:rPr lang="en-US" sz="2799">
                <a:solidFill>
                  <a:srgbClr val="1A1A1A"/>
                </a:solidFill>
                <a:latin typeface="RR Pioneer 2"/>
              </a:rPr>
              <a:t>Deep Q-Neural Network</a:t>
            </a:r>
          </a:p>
        </p:txBody>
      </p:sp>
      <p:sp>
        <p:nvSpPr>
          <p:cNvPr id="14" name="TextBox 14"/>
          <p:cNvSpPr txBox="1"/>
          <p:nvPr/>
        </p:nvSpPr>
        <p:spPr>
          <a:xfrm>
            <a:off x="16236866" y="282426"/>
            <a:ext cx="7704744" cy="765175"/>
          </a:xfrm>
          <a:prstGeom prst="rect">
            <a:avLst/>
          </a:prstGeom>
        </p:spPr>
        <p:txBody>
          <a:bodyPr lIns="0" tIns="0" rIns="0" bIns="0" rtlCol="0" anchor="t">
            <a:spAutoFit/>
          </a:bodyPr>
          <a:lstStyle/>
          <a:p>
            <a:pPr algn="r">
              <a:lnSpc>
                <a:spcPts val="5600"/>
              </a:lnSpc>
            </a:pPr>
            <a:r>
              <a:rPr lang="en-US" sz="4000">
                <a:solidFill>
                  <a:srgbClr val="C0BAE8"/>
                </a:solidFill>
                <a:latin typeface="RR Pioneer 3"/>
              </a:rPr>
              <a:t>Applications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F80FF"/>
        </a:solidFill>
        <a:effectLst/>
      </p:bgPr>
    </p:bg>
    <p:spTree>
      <p:nvGrpSpPr>
        <p:cNvPr id="1" name=""/>
        <p:cNvGrpSpPr/>
        <p:nvPr/>
      </p:nvGrpSpPr>
      <p:grpSpPr>
        <a:xfrm>
          <a:off x="0" y="0"/>
          <a:ext cx="0" cy="0"/>
          <a:chOff x="0" y="0"/>
          <a:chExt cx="0" cy="0"/>
        </a:xfrm>
      </p:grpSpPr>
      <p:sp>
        <p:nvSpPr>
          <p:cNvPr id="8" name="AutoShape 8"/>
          <p:cNvSpPr/>
          <p:nvPr/>
        </p:nvSpPr>
        <p:spPr>
          <a:xfrm rot="2089">
            <a:off x="437032" y="1130944"/>
            <a:ext cx="23504571" cy="0"/>
          </a:xfrm>
          <a:prstGeom prst="line">
            <a:avLst/>
          </a:prstGeom>
          <a:ln w="28575" cap="flat">
            <a:solidFill>
              <a:srgbClr val="C0BAE8"/>
            </a:solidFill>
            <a:prstDash val="sysDot"/>
            <a:headEnd type="none" w="sm" len="sm"/>
            <a:tailEnd type="none" w="sm" len="sm"/>
          </a:ln>
        </p:spPr>
      </p:sp>
      <p:pic>
        <p:nvPicPr>
          <p:cNvPr id="9" name="Picture 9"/>
          <p:cNvPicPr>
            <a:picLocks noChangeAspect="1"/>
          </p:cNvPicPr>
          <p:nvPr/>
        </p:nvPicPr>
        <p:blipFill>
          <a:blip r:embed="rId3"/>
          <a:srcRect b="742"/>
          <a:stretch>
            <a:fillRect/>
          </a:stretch>
        </p:blipFill>
        <p:spPr>
          <a:xfrm>
            <a:off x="1137045" y="1457717"/>
            <a:ext cx="22104544" cy="10961024"/>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88919" y="2260344"/>
            <a:ext cx="4130993" cy="2700637"/>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028695" y="2117891"/>
            <a:ext cx="3881351" cy="2843090"/>
          </a:xfrm>
          <a:prstGeom prst="rect">
            <a:avLst/>
          </a:prstGeom>
        </p:spPr>
      </p:pic>
      <p:pic>
        <p:nvPicPr>
          <p:cNvPr id="14" name="Picture 14"/>
          <p:cNvPicPr>
            <a:picLocks noChangeAspect="1"/>
          </p:cNvPicPr>
          <p:nvPr/>
        </p:nvPicPr>
        <p:blipFill>
          <a:blip r:embed="rId8"/>
          <a:srcRect/>
          <a:stretch>
            <a:fillRect/>
          </a:stretch>
        </p:blipFill>
        <p:spPr>
          <a:xfrm>
            <a:off x="943704" y="2000173"/>
            <a:ext cx="3145613" cy="2960808"/>
          </a:xfrm>
          <a:prstGeom prst="rect">
            <a:avLst/>
          </a:prstGeom>
        </p:spPr>
      </p:pic>
      <p:grpSp>
        <p:nvGrpSpPr>
          <p:cNvPr id="15" name="Group 15"/>
          <p:cNvGrpSpPr/>
          <p:nvPr/>
        </p:nvGrpSpPr>
        <p:grpSpPr>
          <a:xfrm>
            <a:off x="13338385" y="3595481"/>
            <a:ext cx="217829" cy="217829"/>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7" name="Group 17"/>
          <p:cNvGrpSpPr/>
          <p:nvPr/>
        </p:nvGrpSpPr>
        <p:grpSpPr>
          <a:xfrm>
            <a:off x="13700572" y="3595481"/>
            <a:ext cx="217829" cy="217829"/>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9" name="Group 19"/>
          <p:cNvGrpSpPr/>
          <p:nvPr/>
        </p:nvGrpSpPr>
        <p:grpSpPr>
          <a:xfrm>
            <a:off x="14062758" y="3595481"/>
            <a:ext cx="217829" cy="217829"/>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1" name="TextBox 21"/>
          <p:cNvSpPr txBox="1"/>
          <p:nvPr/>
        </p:nvSpPr>
        <p:spPr>
          <a:xfrm>
            <a:off x="437034" y="282425"/>
            <a:ext cx="14919728" cy="667875"/>
          </a:xfrm>
          <a:prstGeom prst="rect">
            <a:avLst/>
          </a:prstGeom>
        </p:spPr>
        <p:txBody>
          <a:bodyPr lIns="0" tIns="0" rIns="0" bIns="0" rtlCol="0" anchor="t">
            <a:spAutoFit/>
          </a:bodyPr>
          <a:lstStyle/>
          <a:p>
            <a:pPr algn="l">
              <a:lnSpc>
                <a:spcPts val="5600"/>
              </a:lnSpc>
            </a:pPr>
            <a:r>
              <a:rPr lang="en-US" sz="4000" dirty="0">
                <a:solidFill>
                  <a:srgbClr val="FFFFFF"/>
                </a:solidFill>
                <a:latin typeface="RR Pioneer 2"/>
              </a:rPr>
              <a:t>2.d. Job-Shop Scheduling Problem Statement (Deep Q-Network)</a:t>
            </a:r>
          </a:p>
        </p:txBody>
      </p:sp>
      <p:sp>
        <p:nvSpPr>
          <p:cNvPr id="22" name="TextBox 22"/>
          <p:cNvSpPr txBox="1"/>
          <p:nvPr/>
        </p:nvSpPr>
        <p:spPr>
          <a:xfrm>
            <a:off x="16236866" y="282426"/>
            <a:ext cx="7704744" cy="765175"/>
          </a:xfrm>
          <a:prstGeom prst="rect">
            <a:avLst/>
          </a:prstGeom>
        </p:spPr>
        <p:txBody>
          <a:bodyPr lIns="0" tIns="0" rIns="0" bIns="0" rtlCol="0" anchor="t">
            <a:spAutoFit/>
          </a:bodyPr>
          <a:lstStyle/>
          <a:p>
            <a:pPr algn="r">
              <a:lnSpc>
                <a:spcPts val="5600"/>
              </a:lnSpc>
            </a:pPr>
            <a:r>
              <a:rPr lang="en-US" sz="4000" dirty="0">
                <a:solidFill>
                  <a:srgbClr val="C0BAE8"/>
                </a:solidFill>
                <a:latin typeface="RR Pioneer 3"/>
              </a:rPr>
              <a:t>Applications</a:t>
            </a:r>
          </a:p>
        </p:txBody>
      </p:sp>
      <p:sp>
        <p:nvSpPr>
          <p:cNvPr id="23" name="TextBox 23"/>
          <p:cNvSpPr txBox="1"/>
          <p:nvPr/>
        </p:nvSpPr>
        <p:spPr>
          <a:xfrm>
            <a:off x="11727560" y="12738372"/>
            <a:ext cx="1182486" cy="344805"/>
          </a:xfrm>
          <a:prstGeom prst="rect">
            <a:avLst/>
          </a:prstGeom>
        </p:spPr>
        <p:txBody>
          <a:bodyPr lIns="0" tIns="0" rIns="0" bIns="0" rtlCol="0" anchor="t">
            <a:spAutoFit/>
          </a:bodyPr>
          <a:lstStyle/>
          <a:p>
            <a:pPr algn="l">
              <a:lnSpc>
                <a:spcPts val="2520"/>
              </a:lnSpc>
            </a:pPr>
            <a:r>
              <a:rPr lang="en-US" sz="1800">
                <a:solidFill>
                  <a:srgbClr val="FFFFFF"/>
                </a:solidFill>
                <a:latin typeface="RR Pioneer 1"/>
              </a:rPr>
              <a:t>29.04.2022</a:t>
            </a:r>
          </a:p>
        </p:txBody>
      </p:sp>
      <p:sp>
        <p:nvSpPr>
          <p:cNvPr id="25" name="TextBox 25"/>
          <p:cNvSpPr txBox="1"/>
          <p:nvPr/>
        </p:nvSpPr>
        <p:spPr>
          <a:xfrm>
            <a:off x="23491061" y="12738372"/>
            <a:ext cx="384990" cy="344805"/>
          </a:xfrm>
          <a:prstGeom prst="rect">
            <a:avLst/>
          </a:prstGeom>
        </p:spPr>
        <p:txBody>
          <a:bodyPr lIns="0" tIns="0" rIns="0" bIns="0" rtlCol="0" anchor="t">
            <a:spAutoFit/>
          </a:bodyPr>
          <a:lstStyle/>
          <a:p>
            <a:pPr algn="r">
              <a:lnSpc>
                <a:spcPts val="2520"/>
              </a:lnSpc>
            </a:pPr>
            <a:r>
              <a:rPr lang="en-US" sz="1800">
                <a:solidFill>
                  <a:srgbClr val="FFFFFF"/>
                </a:solidFill>
                <a:latin typeface="RR Pioneer 1"/>
              </a:rPr>
              <a:t>9</a:t>
            </a:r>
          </a:p>
        </p:txBody>
      </p:sp>
      <p:sp>
        <p:nvSpPr>
          <p:cNvPr id="26" name="TextBox 26"/>
          <p:cNvSpPr txBox="1"/>
          <p:nvPr/>
        </p:nvSpPr>
        <p:spPr>
          <a:xfrm>
            <a:off x="596479" y="5226025"/>
            <a:ext cx="3821011" cy="581025"/>
          </a:xfrm>
          <a:prstGeom prst="rect">
            <a:avLst/>
          </a:prstGeom>
        </p:spPr>
        <p:txBody>
          <a:bodyPr lIns="0" tIns="0" rIns="0" bIns="0" rtlCol="0" anchor="t">
            <a:spAutoFit/>
          </a:bodyPr>
          <a:lstStyle/>
          <a:p>
            <a:pPr algn="ctr">
              <a:lnSpc>
                <a:spcPts val="4200"/>
              </a:lnSpc>
            </a:pPr>
            <a:r>
              <a:rPr lang="en-US" sz="3000">
                <a:solidFill>
                  <a:srgbClr val="FFFFFF"/>
                </a:solidFill>
                <a:latin typeface="RR Pioneer 3"/>
              </a:rPr>
              <a:t>Manufacturing</a:t>
            </a:r>
          </a:p>
        </p:txBody>
      </p:sp>
      <p:sp>
        <p:nvSpPr>
          <p:cNvPr id="27" name="TextBox 27"/>
          <p:cNvSpPr txBox="1"/>
          <p:nvPr/>
        </p:nvSpPr>
        <p:spPr>
          <a:xfrm>
            <a:off x="4543910" y="5226025"/>
            <a:ext cx="3821011" cy="581025"/>
          </a:xfrm>
          <a:prstGeom prst="rect">
            <a:avLst/>
          </a:prstGeom>
        </p:spPr>
        <p:txBody>
          <a:bodyPr lIns="0" tIns="0" rIns="0" bIns="0" rtlCol="0" anchor="t">
            <a:spAutoFit/>
          </a:bodyPr>
          <a:lstStyle/>
          <a:p>
            <a:pPr algn="ctr">
              <a:lnSpc>
                <a:spcPts val="4200"/>
              </a:lnSpc>
            </a:pPr>
            <a:r>
              <a:rPr lang="en-US" sz="3000">
                <a:solidFill>
                  <a:srgbClr val="FFFFFF"/>
                </a:solidFill>
                <a:latin typeface="RR Pioneer 3"/>
              </a:rPr>
              <a:t>Transportation</a:t>
            </a:r>
          </a:p>
        </p:txBody>
      </p:sp>
      <p:sp>
        <p:nvSpPr>
          <p:cNvPr id="28" name="TextBox 28"/>
          <p:cNvSpPr txBox="1"/>
          <p:nvPr/>
        </p:nvSpPr>
        <p:spPr>
          <a:xfrm>
            <a:off x="9058865" y="5226025"/>
            <a:ext cx="3821011" cy="581025"/>
          </a:xfrm>
          <a:prstGeom prst="rect">
            <a:avLst/>
          </a:prstGeom>
        </p:spPr>
        <p:txBody>
          <a:bodyPr lIns="0" tIns="0" rIns="0" bIns="0" rtlCol="0" anchor="t">
            <a:spAutoFit/>
          </a:bodyPr>
          <a:lstStyle/>
          <a:p>
            <a:pPr algn="ctr">
              <a:lnSpc>
                <a:spcPts val="4200"/>
              </a:lnSpc>
            </a:pPr>
            <a:r>
              <a:rPr lang="en-US" sz="3000">
                <a:solidFill>
                  <a:srgbClr val="FFFFFF"/>
                </a:solidFill>
                <a:latin typeface="RR Pioneer 3"/>
              </a:rPr>
              <a:t>Supply chain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F80FF"/>
        </a:solidFill>
        <a:effectLst/>
      </p:bgPr>
    </p:bg>
    <p:spTree>
      <p:nvGrpSpPr>
        <p:cNvPr id="1" name=""/>
        <p:cNvGrpSpPr/>
        <p:nvPr/>
      </p:nvGrpSpPr>
      <p:grpSpPr>
        <a:xfrm>
          <a:off x="0" y="0"/>
          <a:ext cx="0" cy="0"/>
          <a:chOff x="0" y="0"/>
          <a:chExt cx="0" cy="0"/>
        </a:xfrm>
      </p:grpSpPr>
      <p:sp>
        <p:nvSpPr>
          <p:cNvPr id="8" name="AutoShape 8"/>
          <p:cNvSpPr/>
          <p:nvPr/>
        </p:nvSpPr>
        <p:spPr>
          <a:xfrm rot="2089">
            <a:off x="437032" y="1130944"/>
            <a:ext cx="23504571" cy="0"/>
          </a:xfrm>
          <a:prstGeom prst="line">
            <a:avLst/>
          </a:prstGeom>
          <a:ln w="28575" cap="flat">
            <a:solidFill>
              <a:srgbClr val="C0BAE8"/>
            </a:solidFill>
            <a:prstDash val="sysDot"/>
            <a:headEnd type="none" w="sm" len="sm"/>
            <a:tailEnd type="none" w="sm" len="sm"/>
          </a:ln>
        </p:spPr>
      </p:sp>
      <p:sp>
        <p:nvSpPr>
          <p:cNvPr id="11" name="TextBox 11"/>
          <p:cNvSpPr txBox="1"/>
          <p:nvPr/>
        </p:nvSpPr>
        <p:spPr>
          <a:xfrm>
            <a:off x="437034" y="282425"/>
            <a:ext cx="13746836" cy="667875"/>
          </a:xfrm>
          <a:prstGeom prst="rect">
            <a:avLst/>
          </a:prstGeom>
        </p:spPr>
        <p:txBody>
          <a:bodyPr lIns="0" tIns="0" rIns="0" bIns="0" rtlCol="0" anchor="t">
            <a:spAutoFit/>
          </a:bodyPr>
          <a:lstStyle/>
          <a:p>
            <a:pPr algn="l">
              <a:lnSpc>
                <a:spcPts val="5600"/>
              </a:lnSpc>
            </a:pPr>
            <a:r>
              <a:rPr lang="en-US" sz="4000" dirty="0">
                <a:solidFill>
                  <a:srgbClr val="FFFFFF"/>
                </a:solidFill>
                <a:latin typeface="RR Pioneer 2"/>
              </a:rPr>
              <a:t>2.d. Job-Shop Scheduling Architecture (Deep Q-Network)</a:t>
            </a:r>
          </a:p>
        </p:txBody>
      </p:sp>
      <p:sp>
        <p:nvSpPr>
          <p:cNvPr id="12" name="TextBox 12"/>
          <p:cNvSpPr txBox="1"/>
          <p:nvPr/>
        </p:nvSpPr>
        <p:spPr>
          <a:xfrm>
            <a:off x="16236866" y="282426"/>
            <a:ext cx="7704744" cy="765175"/>
          </a:xfrm>
          <a:prstGeom prst="rect">
            <a:avLst/>
          </a:prstGeom>
        </p:spPr>
        <p:txBody>
          <a:bodyPr lIns="0" tIns="0" rIns="0" bIns="0" rtlCol="0" anchor="t">
            <a:spAutoFit/>
          </a:bodyPr>
          <a:lstStyle/>
          <a:p>
            <a:pPr algn="r">
              <a:lnSpc>
                <a:spcPts val="5600"/>
              </a:lnSpc>
            </a:pPr>
            <a:r>
              <a:rPr lang="en-US" sz="4000">
                <a:solidFill>
                  <a:srgbClr val="C0BAE8"/>
                </a:solidFill>
                <a:latin typeface="RR Pioneer 3"/>
              </a:rPr>
              <a:t>Applications</a:t>
            </a:r>
          </a:p>
        </p:txBody>
      </p:sp>
      <p:sp>
        <p:nvSpPr>
          <p:cNvPr id="13" name="TextBox 13"/>
          <p:cNvSpPr txBox="1"/>
          <p:nvPr/>
        </p:nvSpPr>
        <p:spPr>
          <a:xfrm>
            <a:off x="11727560" y="12738372"/>
            <a:ext cx="1182486" cy="344805"/>
          </a:xfrm>
          <a:prstGeom prst="rect">
            <a:avLst/>
          </a:prstGeom>
        </p:spPr>
        <p:txBody>
          <a:bodyPr lIns="0" tIns="0" rIns="0" bIns="0" rtlCol="0" anchor="t">
            <a:spAutoFit/>
          </a:bodyPr>
          <a:lstStyle/>
          <a:p>
            <a:pPr algn="l">
              <a:lnSpc>
                <a:spcPts val="2520"/>
              </a:lnSpc>
            </a:pPr>
            <a:r>
              <a:rPr lang="en-US" sz="1800">
                <a:solidFill>
                  <a:srgbClr val="FFFFFF"/>
                </a:solidFill>
                <a:latin typeface="RR Pioneer 1"/>
              </a:rPr>
              <a:t>29.04.2022</a:t>
            </a:r>
          </a:p>
        </p:txBody>
      </p:sp>
      <p:sp>
        <p:nvSpPr>
          <p:cNvPr id="15" name="TextBox 15"/>
          <p:cNvSpPr txBox="1"/>
          <p:nvPr/>
        </p:nvSpPr>
        <p:spPr>
          <a:xfrm>
            <a:off x="23491061" y="12738372"/>
            <a:ext cx="384990" cy="344805"/>
          </a:xfrm>
          <a:prstGeom prst="rect">
            <a:avLst/>
          </a:prstGeom>
        </p:spPr>
        <p:txBody>
          <a:bodyPr lIns="0" tIns="0" rIns="0" bIns="0" rtlCol="0" anchor="t">
            <a:spAutoFit/>
          </a:bodyPr>
          <a:lstStyle/>
          <a:p>
            <a:pPr algn="r">
              <a:lnSpc>
                <a:spcPts val="2520"/>
              </a:lnSpc>
            </a:pPr>
            <a:r>
              <a:rPr lang="en-US" sz="1800">
                <a:solidFill>
                  <a:srgbClr val="FFFFFF"/>
                </a:solidFill>
                <a:latin typeface="RR Pioneer 1"/>
              </a:rPr>
              <a:t>10</a:t>
            </a:r>
          </a:p>
        </p:txBody>
      </p:sp>
      <p:sp>
        <p:nvSpPr>
          <p:cNvPr id="16" name="TextBox 16"/>
          <p:cNvSpPr txBox="1"/>
          <p:nvPr/>
        </p:nvSpPr>
        <p:spPr>
          <a:xfrm>
            <a:off x="2397390" y="10583964"/>
            <a:ext cx="1391096" cy="605790"/>
          </a:xfrm>
          <a:prstGeom prst="rect">
            <a:avLst/>
          </a:prstGeom>
        </p:spPr>
        <p:txBody>
          <a:bodyPr lIns="0" tIns="0" rIns="0" bIns="0" rtlCol="0" anchor="t">
            <a:spAutoFit/>
          </a:bodyPr>
          <a:lstStyle/>
          <a:p>
            <a:pPr algn="ctr">
              <a:lnSpc>
                <a:spcPts val="4409"/>
              </a:lnSpc>
            </a:pPr>
            <a:r>
              <a:rPr lang="en-US" sz="3150">
                <a:solidFill>
                  <a:srgbClr val="F4D48E"/>
                </a:solidFill>
                <a:latin typeface="RR Pioneer 2"/>
              </a:rPr>
              <a:t>Reward</a:t>
            </a:r>
          </a:p>
        </p:txBody>
      </p:sp>
      <p:sp>
        <p:nvSpPr>
          <p:cNvPr id="17" name="TextBox 17"/>
          <p:cNvSpPr txBox="1"/>
          <p:nvPr/>
        </p:nvSpPr>
        <p:spPr>
          <a:xfrm>
            <a:off x="8762343" y="10583964"/>
            <a:ext cx="934938" cy="605790"/>
          </a:xfrm>
          <a:prstGeom prst="rect">
            <a:avLst/>
          </a:prstGeom>
        </p:spPr>
        <p:txBody>
          <a:bodyPr lIns="0" tIns="0" rIns="0" bIns="0" rtlCol="0" anchor="t">
            <a:spAutoFit/>
          </a:bodyPr>
          <a:lstStyle/>
          <a:p>
            <a:pPr algn="ctr">
              <a:lnSpc>
                <a:spcPts val="4409"/>
              </a:lnSpc>
            </a:pPr>
            <a:r>
              <a:rPr lang="en-US" sz="3150">
                <a:solidFill>
                  <a:srgbClr val="F4D48E"/>
                </a:solidFill>
                <a:latin typeface="RR Pioneer 2"/>
              </a:rPr>
              <a:t>State</a:t>
            </a:r>
          </a:p>
        </p:txBody>
      </p:sp>
      <p:sp>
        <p:nvSpPr>
          <p:cNvPr id="18" name="TextBox 18"/>
          <p:cNvSpPr txBox="1"/>
          <p:nvPr/>
        </p:nvSpPr>
        <p:spPr>
          <a:xfrm>
            <a:off x="13581581" y="10583964"/>
            <a:ext cx="3329658" cy="525016"/>
          </a:xfrm>
          <a:prstGeom prst="rect">
            <a:avLst/>
          </a:prstGeom>
        </p:spPr>
        <p:txBody>
          <a:bodyPr wrap="square" lIns="0" tIns="0" rIns="0" bIns="0" rtlCol="0" anchor="t">
            <a:spAutoFit/>
          </a:bodyPr>
          <a:lstStyle/>
          <a:p>
            <a:pPr algn="ctr">
              <a:lnSpc>
                <a:spcPts val="4409"/>
              </a:lnSpc>
            </a:pPr>
            <a:r>
              <a:rPr lang="en-US" sz="3150" dirty="0">
                <a:solidFill>
                  <a:srgbClr val="F4D48E"/>
                </a:solidFill>
                <a:latin typeface="RR Pioneer 2"/>
              </a:rPr>
              <a:t>Action space</a:t>
            </a:r>
          </a:p>
        </p:txBody>
      </p:sp>
      <p:sp>
        <p:nvSpPr>
          <p:cNvPr id="19" name="TextBox 19"/>
          <p:cNvSpPr txBox="1"/>
          <p:nvPr/>
        </p:nvSpPr>
        <p:spPr>
          <a:xfrm>
            <a:off x="13092718" y="11075454"/>
            <a:ext cx="4307384" cy="1033780"/>
          </a:xfrm>
          <a:prstGeom prst="rect">
            <a:avLst/>
          </a:prstGeom>
        </p:spPr>
        <p:txBody>
          <a:bodyPr lIns="0" tIns="0" rIns="0" bIns="0" rtlCol="0" anchor="t">
            <a:spAutoFit/>
          </a:bodyPr>
          <a:lstStyle/>
          <a:p>
            <a:pPr algn="ctr">
              <a:lnSpc>
                <a:spcPts val="3919"/>
              </a:lnSpc>
            </a:pPr>
            <a:r>
              <a:rPr lang="en-US" sz="2799" dirty="0">
                <a:solidFill>
                  <a:srgbClr val="FFFFFF"/>
                </a:solidFill>
                <a:latin typeface="RR Pioneer 2"/>
              </a:rPr>
              <a:t>All available machines </a:t>
            </a:r>
          </a:p>
          <a:p>
            <a:pPr algn="ctr">
              <a:lnSpc>
                <a:spcPts val="3919"/>
              </a:lnSpc>
            </a:pPr>
            <a:r>
              <a:rPr lang="en-US" sz="2799" dirty="0">
                <a:solidFill>
                  <a:srgbClr val="FFFFFF"/>
                </a:solidFill>
                <a:latin typeface="RR Pioneer 2"/>
              </a:rPr>
              <a:t>[size: number of machines]</a:t>
            </a:r>
          </a:p>
        </p:txBody>
      </p:sp>
      <p:sp>
        <p:nvSpPr>
          <p:cNvPr id="20" name="TextBox 20"/>
          <p:cNvSpPr txBox="1"/>
          <p:nvPr/>
        </p:nvSpPr>
        <p:spPr>
          <a:xfrm>
            <a:off x="6960332" y="11075454"/>
            <a:ext cx="4538960" cy="1033780"/>
          </a:xfrm>
          <a:prstGeom prst="rect">
            <a:avLst/>
          </a:prstGeom>
        </p:spPr>
        <p:txBody>
          <a:bodyPr lIns="0" tIns="0" rIns="0" bIns="0" rtlCol="0" anchor="t">
            <a:spAutoFit/>
          </a:bodyPr>
          <a:lstStyle/>
          <a:p>
            <a:pPr algn="ctr">
              <a:lnSpc>
                <a:spcPts val="3919"/>
              </a:lnSpc>
            </a:pPr>
            <a:r>
              <a:rPr lang="en-US" sz="2799">
                <a:solidFill>
                  <a:srgbClr val="FFFFFF"/>
                </a:solidFill>
                <a:latin typeface="RR Pioneer 2"/>
              </a:rPr>
              <a:t>Machine status vector + job process time vector [2*m]</a:t>
            </a:r>
          </a:p>
        </p:txBody>
      </p:sp>
      <p:sp>
        <p:nvSpPr>
          <p:cNvPr id="21" name="TextBox 21"/>
          <p:cNvSpPr txBox="1"/>
          <p:nvPr/>
        </p:nvSpPr>
        <p:spPr>
          <a:xfrm>
            <a:off x="1225167" y="11075454"/>
            <a:ext cx="3933379" cy="1033780"/>
          </a:xfrm>
          <a:prstGeom prst="rect">
            <a:avLst/>
          </a:prstGeom>
        </p:spPr>
        <p:txBody>
          <a:bodyPr lIns="0" tIns="0" rIns="0" bIns="0" rtlCol="0" anchor="t">
            <a:spAutoFit/>
          </a:bodyPr>
          <a:lstStyle/>
          <a:p>
            <a:pPr algn="ctr">
              <a:lnSpc>
                <a:spcPts val="3919"/>
              </a:lnSpc>
            </a:pPr>
            <a:r>
              <a:rPr lang="en-US" sz="2799">
                <a:solidFill>
                  <a:srgbClr val="FFFFFF"/>
                </a:solidFill>
                <a:latin typeface="RR Pioneer 2"/>
              </a:rPr>
              <a:t>Machine efficiency ratio</a:t>
            </a:r>
          </a:p>
          <a:p>
            <a:pPr algn="ctr">
              <a:lnSpc>
                <a:spcPts val="3919"/>
              </a:lnSpc>
            </a:pPr>
            <a:r>
              <a:rPr lang="en-US" sz="2799">
                <a:solidFill>
                  <a:srgbClr val="FFFFFF"/>
                </a:solidFill>
                <a:latin typeface="RR Pioneer 2"/>
              </a:rPr>
              <a:t>(0%-100%)</a:t>
            </a:r>
          </a:p>
        </p:txBody>
      </p:sp>
      <p:sp>
        <p:nvSpPr>
          <p:cNvPr id="22" name="TextBox 22"/>
          <p:cNvSpPr txBox="1"/>
          <p:nvPr/>
        </p:nvSpPr>
        <p:spPr>
          <a:xfrm>
            <a:off x="18848725" y="11075454"/>
            <a:ext cx="4958656" cy="1033780"/>
          </a:xfrm>
          <a:prstGeom prst="rect">
            <a:avLst/>
          </a:prstGeom>
        </p:spPr>
        <p:txBody>
          <a:bodyPr lIns="0" tIns="0" rIns="0" bIns="0" rtlCol="0" anchor="t">
            <a:spAutoFit/>
          </a:bodyPr>
          <a:lstStyle/>
          <a:p>
            <a:pPr algn="ctr">
              <a:lnSpc>
                <a:spcPts val="3919"/>
              </a:lnSpc>
            </a:pPr>
            <a:r>
              <a:rPr lang="en-US" sz="2799">
                <a:solidFill>
                  <a:srgbClr val="FFFFFF"/>
                </a:solidFill>
                <a:latin typeface="RR Pioneer 2"/>
              </a:rPr>
              <a:t>If a job reach its max waiting time, give it up</a:t>
            </a:r>
          </a:p>
        </p:txBody>
      </p:sp>
      <p:sp>
        <p:nvSpPr>
          <p:cNvPr id="23" name="TextBox 23"/>
          <p:cNvSpPr txBox="1"/>
          <p:nvPr/>
        </p:nvSpPr>
        <p:spPr>
          <a:xfrm>
            <a:off x="20532717" y="10583964"/>
            <a:ext cx="1779091" cy="605790"/>
          </a:xfrm>
          <a:prstGeom prst="rect">
            <a:avLst/>
          </a:prstGeom>
        </p:spPr>
        <p:txBody>
          <a:bodyPr lIns="0" tIns="0" rIns="0" bIns="0" rtlCol="0" anchor="t">
            <a:spAutoFit/>
          </a:bodyPr>
          <a:lstStyle/>
          <a:p>
            <a:pPr algn="ctr">
              <a:lnSpc>
                <a:spcPts val="4409"/>
              </a:lnSpc>
            </a:pPr>
            <a:r>
              <a:rPr lang="en-US" sz="3150">
                <a:solidFill>
                  <a:srgbClr val="F4D48E"/>
                </a:solidFill>
                <a:latin typeface="RR Pioneer 2"/>
              </a:rPr>
              <a:t>Constrain</a:t>
            </a:r>
          </a:p>
        </p:txBody>
      </p:sp>
      <p:pic>
        <p:nvPicPr>
          <p:cNvPr id="25" name="Picture 25"/>
          <p:cNvPicPr>
            <a:picLocks noChangeAspect="1"/>
          </p:cNvPicPr>
          <p:nvPr/>
        </p:nvPicPr>
        <p:blipFill>
          <a:blip r:embed="rId3"/>
          <a:srcRect/>
          <a:stretch>
            <a:fillRect/>
          </a:stretch>
        </p:blipFill>
        <p:spPr>
          <a:xfrm>
            <a:off x="766057" y="1684316"/>
            <a:ext cx="23175553" cy="80631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581</Words>
  <Application>Microsoft Macintosh PowerPoint</Application>
  <PresentationFormat>Custom</PresentationFormat>
  <Paragraphs>117</Paragraphs>
  <Slides>12</Slides>
  <Notes>4</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RR Pioneer 3</vt:lpstr>
      <vt:lpstr>RR Pioneer 1</vt:lpstr>
      <vt:lpstr>Calibri</vt:lpstr>
      <vt:lpstr>RR Pioneer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EiR-RL</dc:title>
  <cp:lastModifiedBy>Junru Xiong</cp:lastModifiedBy>
  <cp:revision>3</cp:revision>
  <dcterms:created xsi:type="dcterms:W3CDTF">2006-08-16T00:00:00Z</dcterms:created>
  <dcterms:modified xsi:type="dcterms:W3CDTF">2023-03-18T23:43:35Z</dcterms:modified>
  <dc:identifier>DAE-5-fa3To</dc:identifier>
</cp:coreProperties>
</file>